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handoutMasterIdLst>
    <p:handoutMasterId r:id="rId23"/>
  </p:handoutMasterIdLst>
  <p:sldIdLst>
    <p:sldId id="467" r:id="rId2"/>
    <p:sldId id="468" r:id="rId3"/>
    <p:sldId id="471" r:id="rId4"/>
    <p:sldId id="488" r:id="rId5"/>
    <p:sldId id="489" r:id="rId6"/>
    <p:sldId id="492" r:id="rId7"/>
    <p:sldId id="491" r:id="rId8"/>
    <p:sldId id="472" r:id="rId9"/>
    <p:sldId id="497" r:id="rId10"/>
    <p:sldId id="486" r:id="rId11"/>
    <p:sldId id="485" r:id="rId12"/>
    <p:sldId id="487" r:id="rId13"/>
    <p:sldId id="470" r:id="rId14"/>
    <p:sldId id="462" r:id="rId15"/>
    <p:sldId id="493" r:id="rId16"/>
    <p:sldId id="494" r:id="rId17"/>
    <p:sldId id="495" r:id="rId18"/>
    <p:sldId id="496" r:id="rId19"/>
    <p:sldId id="484" r:id="rId20"/>
    <p:sldId id="281" r:id="rId21"/>
  </p:sldIdLst>
  <p:sldSz cx="12192000" cy="6858000"/>
  <p:notesSz cx="6858000" cy="9144000"/>
  <p:embeddedFontLst>
    <p:embeddedFont>
      <p:font typeface="Cambria Math" panose="02040503050406030204" pitchFamily="18" charset="0"/>
      <p:regular r:id="rId24"/>
    </p:embeddedFont>
    <p:embeddedFont>
      <p:font typeface="等线" panose="02010600030101010101" pitchFamily="2" charset="-122"/>
      <p:regular r:id="rId25"/>
      <p:bold r:id="rId26"/>
    </p:embeddedFont>
    <p:embeddedFont>
      <p:font typeface="等线 Light" panose="02010600030101010101" pitchFamily="2" charset="-122"/>
      <p:regular r:id="rId27"/>
    </p:embeddedFont>
    <p:embeddedFont>
      <p:font typeface="黑体" panose="02010609060101010101" pitchFamily="49" charset="-122"/>
      <p:regular r:id="rId28"/>
    </p:embeddedFont>
  </p:embeddedFontLst>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6" userDrawn="1">
          <p15:clr>
            <a:srgbClr val="A4A3A4"/>
          </p15:clr>
        </p15:guide>
        <p15:guide id="2" pos="401" userDrawn="1">
          <p15:clr>
            <a:srgbClr val="A4A3A4"/>
          </p15:clr>
        </p15:guide>
        <p15:guide id="3" pos="72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4A66"/>
    <a:srgbClr val="054C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31" autoAdjust="0"/>
    <p:restoredTop sz="92925" autoAdjust="0"/>
  </p:normalViewPr>
  <p:slideViewPr>
    <p:cSldViewPr snapToGrid="0" showGuides="1">
      <p:cViewPr varScale="1">
        <p:scale>
          <a:sx n="119" d="100"/>
          <a:sy n="119" d="100"/>
        </p:scale>
        <p:origin x="126" y="342"/>
      </p:cViewPr>
      <p:guideLst>
        <p:guide orient="horz" pos="966"/>
        <p:guide pos="401"/>
        <p:guide pos="72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951AC-12C4-4AB0-AB07-F861520F01AE}" type="datetimeFigureOut">
              <a:rPr lang="zh-CN" altLang="en-US" smtClean="0"/>
              <a:t>2025/1/2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DC203-6577-46B1-B702-CEABC536645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1</a:t>
            </a:fld>
            <a:endParaRPr lang="zh-CN" altLang="en-US"/>
          </a:p>
        </p:txBody>
      </p:sp>
    </p:spTree>
    <p:extLst>
      <p:ext uri="{BB962C8B-B14F-4D97-AF65-F5344CB8AC3E}">
        <p14:creationId xmlns:p14="http://schemas.microsoft.com/office/powerpoint/2010/main" val="747215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B4CE3-1422-11EF-4320-BEEBDCD89B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6223AF4-F19A-D7D9-5051-125A7D919ED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81428AE-C807-59F2-2CE0-59442D47E7B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504EB9D-AFA4-2548-A696-9520F3FFEBB3}"/>
              </a:ext>
            </a:extLst>
          </p:cNvPr>
          <p:cNvSpPr>
            <a:spLocks noGrp="1"/>
          </p:cNvSpPr>
          <p:nvPr>
            <p:ph type="sldNum" sz="quarter" idx="5"/>
          </p:nvPr>
        </p:nvSpPr>
        <p:spPr/>
        <p:txBody>
          <a:bodyPr/>
          <a:lstStyle/>
          <a:p>
            <a:fld id="{CD6DC203-6577-46B1-B702-CEABC5366456}" type="slidenum">
              <a:rPr lang="zh-CN" altLang="en-US" smtClean="0"/>
              <a:t>3</a:t>
            </a:fld>
            <a:endParaRPr lang="zh-CN" altLang="en-US"/>
          </a:p>
        </p:txBody>
      </p:sp>
    </p:spTree>
    <p:extLst>
      <p:ext uri="{BB962C8B-B14F-4D97-AF65-F5344CB8AC3E}">
        <p14:creationId xmlns:p14="http://schemas.microsoft.com/office/powerpoint/2010/main" val="3140017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4BA18-BFBD-6B7F-F191-9A785470C8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BB4AD37-1F1B-EA34-9CF4-D03DF551A8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23F8538-C5D0-363B-35CE-ADCFFA00BF8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7447F30-894D-F56F-BB69-8E30CEBC226B}"/>
              </a:ext>
            </a:extLst>
          </p:cNvPr>
          <p:cNvSpPr>
            <a:spLocks noGrp="1"/>
          </p:cNvSpPr>
          <p:nvPr>
            <p:ph type="sldNum" sz="quarter" idx="5"/>
          </p:nvPr>
        </p:nvSpPr>
        <p:spPr/>
        <p:txBody>
          <a:bodyPr/>
          <a:lstStyle/>
          <a:p>
            <a:fld id="{CD6DC203-6577-46B1-B702-CEABC5366456}" type="slidenum">
              <a:rPr lang="zh-CN" altLang="en-US" smtClean="0"/>
              <a:t>4</a:t>
            </a:fld>
            <a:endParaRPr lang="zh-CN" altLang="en-US"/>
          </a:p>
        </p:txBody>
      </p:sp>
    </p:spTree>
    <p:extLst>
      <p:ext uri="{BB962C8B-B14F-4D97-AF65-F5344CB8AC3E}">
        <p14:creationId xmlns:p14="http://schemas.microsoft.com/office/powerpoint/2010/main" val="3302000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44698-E20F-E0FC-960E-E42992BC33E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D98481-F02C-694A-EF94-0010A98A2A5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FCAE5AE-CD14-534F-BEA3-B5094C37176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0C4FCB7-1F4E-ED93-EFD7-8C45084B0F3F}"/>
              </a:ext>
            </a:extLst>
          </p:cNvPr>
          <p:cNvSpPr>
            <a:spLocks noGrp="1"/>
          </p:cNvSpPr>
          <p:nvPr>
            <p:ph type="sldNum" sz="quarter" idx="5"/>
          </p:nvPr>
        </p:nvSpPr>
        <p:spPr/>
        <p:txBody>
          <a:bodyPr/>
          <a:lstStyle/>
          <a:p>
            <a:fld id="{CD6DC203-6577-46B1-B702-CEABC5366456}" type="slidenum">
              <a:rPr lang="zh-CN" altLang="en-US" smtClean="0"/>
              <a:t>5</a:t>
            </a:fld>
            <a:endParaRPr lang="zh-CN" altLang="en-US"/>
          </a:p>
        </p:txBody>
      </p:sp>
    </p:spTree>
    <p:extLst>
      <p:ext uri="{BB962C8B-B14F-4D97-AF65-F5344CB8AC3E}">
        <p14:creationId xmlns:p14="http://schemas.microsoft.com/office/powerpoint/2010/main" val="3194645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FA4EF-52D9-16D8-61E6-5C2CCA596FC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2E656F2-FD76-052A-E355-96B998E391E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F440E62-586A-1A5F-B12C-0C9CC0B0087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7779151-4D9B-352A-AC76-5867FD400471}"/>
              </a:ext>
            </a:extLst>
          </p:cNvPr>
          <p:cNvSpPr>
            <a:spLocks noGrp="1"/>
          </p:cNvSpPr>
          <p:nvPr>
            <p:ph type="sldNum" sz="quarter" idx="5"/>
          </p:nvPr>
        </p:nvSpPr>
        <p:spPr/>
        <p:txBody>
          <a:bodyPr/>
          <a:lstStyle/>
          <a:p>
            <a:fld id="{CD6DC203-6577-46B1-B702-CEABC5366456}" type="slidenum">
              <a:rPr lang="zh-CN" altLang="en-US" smtClean="0"/>
              <a:t>6</a:t>
            </a:fld>
            <a:endParaRPr lang="zh-CN" altLang="en-US"/>
          </a:p>
        </p:txBody>
      </p:sp>
    </p:spTree>
    <p:extLst>
      <p:ext uri="{BB962C8B-B14F-4D97-AF65-F5344CB8AC3E}">
        <p14:creationId xmlns:p14="http://schemas.microsoft.com/office/powerpoint/2010/main" val="3546225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88394-0A41-4844-AE43-2B0DB41DDC0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0C144F-0FBE-B0D3-8AE8-95A72A56481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3D7EC3E-59D0-661D-3392-746DF3F97B9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643621B-68C9-6300-4621-1BAD903ED020}"/>
              </a:ext>
            </a:extLst>
          </p:cNvPr>
          <p:cNvSpPr>
            <a:spLocks noGrp="1"/>
          </p:cNvSpPr>
          <p:nvPr>
            <p:ph type="sldNum" sz="quarter" idx="5"/>
          </p:nvPr>
        </p:nvSpPr>
        <p:spPr/>
        <p:txBody>
          <a:bodyPr/>
          <a:lstStyle/>
          <a:p>
            <a:fld id="{CD6DC203-6577-46B1-B702-CEABC5366456}" type="slidenum">
              <a:rPr lang="zh-CN" altLang="en-US" smtClean="0"/>
              <a:t>7</a:t>
            </a:fld>
            <a:endParaRPr lang="zh-CN" altLang="en-US"/>
          </a:p>
        </p:txBody>
      </p:sp>
    </p:spTree>
    <p:extLst>
      <p:ext uri="{BB962C8B-B14F-4D97-AF65-F5344CB8AC3E}">
        <p14:creationId xmlns:p14="http://schemas.microsoft.com/office/powerpoint/2010/main" val="668448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08B98-C761-4F1A-91F6-5D4865F792B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81ABA0-DD2B-0897-070B-51226B061F9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98D4F89-D328-3232-29A5-588206AD9A3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6A04CE0-D696-3E3B-C99F-80AB6FD33E7E}"/>
              </a:ext>
            </a:extLst>
          </p:cNvPr>
          <p:cNvSpPr>
            <a:spLocks noGrp="1"/>
          </p:cNvSpPr>
          <p:nvPr>
            <p:ph type="sldNum" sz="quarter" idx="5"/>
          </p:nvPr>
        </p:nvSpPr>
        <p:spPr/>
        <p:txBody>
          <a:bodyPr/>
          <a:lstStyle/>
          <a:p>
            <a:fld id="{CD6DC203-6577-46B1-B702-CEABC5366456}" type="slidenum">
              <a:rPr lang="zh-CN" altLang="en-US" smtClean="0"/>
              <a:t>8</a:t>
            </a:fld>
            <a:endParaRPr lang="zh-CN" altLang="en-US"/>
          </a:p>
        </p:txBody>
      </p:sp>
    </p:spTree>
    <p:extLst>
      <p:ext uri="{BB962C8B-B14F-4D97-AF65-F5344CB8AC3E}">
        <p14:creationId xmlns:p14="http://schemas.microsoft.com/office/powerpoint/2010/main" val="4176589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BF196-5050-7D3F-3E65-3D55C9B56AE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C8DBEB5-052B-747A-7E53-70624A79300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098E6DC-DF27-5A5F-1554-E6A5BD95B19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3276EDC-BD39-579F-D6D3-BD6667A330A6}"/>
              </a:ext>
            </a:extLst>
          </p:cNvPr>
          <p:cNvSpPr>
            <a:spLocks noGrp="1"/>
          </p:cNvSpPr>
          <p:nvPr>
            <p:ph type="sldNum" sz="quarter" idx="5"/>
          </p:nvPr>
        </p:nvSpPr>
        <p:spPr/>
        <p:txBody>
          <a:bodyPr/>
          <a:lstStyle/>
          <a:p>
            <a:fld id="{CD6DC203-6577-46B1-B702-CEABC5366456}" type="slidenum">
              <a:rPr lang="zh-CN" altLang="en-US" smtClean="0"/>
              <a:t>9</a:t>
            </a:fld>
            <a:endParaRPr lang="zh-CN" altLang="en-US"/>
          </a:p>
        </p:txBody>
      </p:sp>
    </p:spTree>
    <p:extLst>
      <p:ext uri="{BB962C8B-B14F-4D97-AF65-F5344CB8AC3E}">
        <p14:creationId xmlns:p14="http://schemas.microsoft.com/office/powerpoint/2010/main" val="3619386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1944C-17C7-9139-F372-EC3D4A388D8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A4310BB-390B-41B8-763C-391D6CFD4CD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68AC7AD-F8C5-BBAB-8B28-D79F9F91CD4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9B20066-1B9D-F61C-A406-170F66577706}"/>
              </a:ext>
            </a:extLst>
          </p:cNvPr>
          <p:cNvSpPr>
            <a:spLocks noGrp="1"/>
          </p:cNvSpPr>
          <p:nvPr>
            <p:ph type="sldNum" sz="quarter" idx="5"/>
          </p:nvPr>
        </p:nvSpPr>
        <p:spPr/>
        <p:txBody>
          <a:bodyPr/>
          <a:lstStyle/>
          <a:p>
            <a:fld id="{CD6DC203-6577-46B1-B702-CEABC5366456}" type="slidenum">
              <a:rPr lang="zh-CN" altLang="en-US" smtClean="0"/>
              <a:t>10</a:t>
            </a:fld>
            <a:endParaRPr lang="zh-CN" altLang="en-US"/>
          </a:p>
        </p:txBody>
      </p:sp>
    </p:spTree>
    <p:extLst>
      <p:ext uri="{BB962C8B-B14F-4D97-AF65-F5344CB8AC3E}">
        <p14:creationId xmlns:p14="http://schemas.microsoft.com/office/powerpoint/2010/main" val="1309583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AFEB-D737-FD86-69BE-F0679485A73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DEB2C28-FC34-280B-0929-9B53BF54BF3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F87F356-A8E9-ABD8-BF0E-F376677442C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79BE7C5-D9E3-38A7-33D7-54DEF43CE2B1}"/>
              </a:ext>
            </a:extLst>
          </p:cNvPr>
          <p:cNvSpPr>
            <a:spLocks noGrp="1"/>
          </p:cNvSpPr>
          <p:nvPr>
            <p:ph type="sldNum" sz="quarter" idx="5"/>
          </p:nvPr>
        </p:nvSpPr>
        <p:spPr/>
        <p:txBody>
          <a:bodyPr/>
          <a:lstStyle/>
          <a:p>
            <a:fld id="{CD6DC203-6577-46B1-B702-CEABC5366456}" type="slidenum">
              <a:rPr lang="zh-CN" altLang="en-US" smtClean="0"/>
              <a:t>11</a:t>
            </a:fld>
            <a:endParaRPr lang="zh-CN" altLang="en-US"/>
          </a:p>
        </p:txBody>
      </p:sp>
    </p:spTree>
    <p:extLst>
      <p:ext uri="{BB962C8B-B14F-4D97-AF65-F5344CB8AC3E}">
        <p14:creationId xmlns:p14="http://schemas.microsoft.com/office/powerpoint/2010/main" val="2566785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3EA54-2E0B-F3F3-78C0-AA2B745BE33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AD9AA63-4C5F-A187-38B5-E46CDB7004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08E4988-3D1B-79EA-C65C-4FBA4770FC7C}"/>
              </a:ext>
            </a:extLst>
          </p:cNvPr>
          <p:cNvSpPr>
            <a:spLocks noGrp="1"/>
          </p:cNvSpPr>
          <p:nvPr>
            <p:ph type="body" idx="1"/>
          </p:nvPr>
        </p:nvSpPr>
        <p:spPr/>
        <p:txBody>
          <a:bodyPr/>
          <a:lstStyle/>
          <a:p>
            <a:r>
              <a:rPr lang="en-US" altLang="zh-CN" dirty="0"/>
              <a:t> </a:t>
            </a:r>
            <a:endParaRPr lang="zh-CN" altLang="en-US" dirty="0"/>
          </a:p>
        </p:txBody>
      </p:sp>
      <p:sp>
        <p:nvSpPr>
          <p:cNvPr id="4" name="灯片编号占位符 3">
            <a:extLst>
              <a:ext uri="{FF2B5EF4-FFF2-40B4-BE49-F238E27FC236}">
                <a16:creationId xmlns:a16="http://schemas.microsoft.com/office/drawing/2014/main" id="{85215094-7B9B-52F4-B6B8-192C9E2EB16C}"/>
              </a:ext>
            </a:extLst>
          </p:cNvPr>
          <p:cNvSpPr>
            <a:spLocks noGrp="1"/>
          </p:cNvSpPr>
          <p:nvPr>
            <p:ph type="sldNum" sz="quarter" idx="5"/>
          </p:nvPr>
        </p:nvSpPr>
        <p:spPr/>
        <p:txBody>
          <a:bodyPr/>
          <a:lstStyle/>
          <a:p>
            <a:fld id="{CD6DC203-6577-46B1-B702-CEABC5366456}" type="slidenum">
              <a:rPr lang="zh-CN" altLang="en-US" smtClean="0"/>
              <a:t>12</a:t>
            </a:fld>
            <a:endParaRPr lang="zh-CN" altLang="en-US"/>
          </a:p>
        </p:txBody>
      </p:sp>
    </p:spTree>
    <p:extLst>
      <p:ext uri="{BB962C8B-B14F-4D97-AF65-F5344CB8AC3E}">
        <p14:creationId xmlns:p14="http://schemas.microsoft.com/office/powerpoint/2010/main" val="518613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4379-10BF-A367-BB67-1CCF75BA1BE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65FB83A-2EF5-B003-A78D-56B4BA79E128}"/>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00029E86-D2F5-6388-B3A1-79C7F227B9BF}"/>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64664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016291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5D85D-F4BB-5FD0-71E5-7650980E4AE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8DEB5D-783F-56F1-CE7B-452A845B18A6}"/>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FBF69AF5-37EB-DC1C-D06D-3D2C560AAC16}"/>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122154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0AB1B-EC8B-F906-4775-9B9821F274E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F0FAA7D-98C7-E5BC-F882-E8C726AC4321}"/>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2B39103A-CD53-8F33-721B-FEEB0AC20871}"/>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550935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FA2CE-9045-D403-475B-BDA1117AF77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CD0571-5DDA-FEA2-64A2-B8F9EE3D8B5B}"/>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0A734A52-8B76-8118-9EAE-2D4854198F23}"/>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868902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913A9-B175-6408-27F3-F278F2AA1E1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793CE1C-9617-7B7C-6FEF-A26163E9F135}"/>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5A5D071A-2153-171A-9A1A-A9DFE24B1F1A}"/>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434468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50C17-8796-B095-50ED-02B467E57E3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A802530-6911-BBDA-4834-A5E1BCE026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046E128-AB7D-8C72-E16F-419239C6E36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15B4E2A-DEF5-EF10-0B67-28A006C2F3C4}"/>
              </a:ext>
            </a:extLst>
          </p:cNvPr>
          <p:cNvSpPr>
            <a:spLocks noGrp="1"/>
          </p:cNvSpPr>
          <p:nvPr>
            <p:ph type="sldNum" sz="quarter" idx="5"/>
          </p:nvPr>
        </p:nvSpPr>
        <p:spPr/>
        <p:txBody>
          <a:bodyPr/>
          <a:lstStyle/>
          <a:p>
            <a:fld id="{CD6DC203-6577-46B1-B702-CEABC5366456}" type="slidenum">
              <a:rPr lang="zh-CN" altLang="en-US" smtClean="0"/>
              <a:t>19</a:t>
            </a:fld>
            <a:endParaRPr lang="zh-CN" altLang="en-US"/>
          </a:p>
        </p:txBody>
      </p:sp>
    </p:spTree>
    <p:extLst>
      <p:ext uri="{BB962C8B-B14F-4D97-AF65-F5344CB8AC3E}">
        <p14:creationId xmlns:p14="http://schemas.microsoft.com/office/powerpoint/2010/main" val="4210648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AB02CD-2EAD-4738-A8EB-584CA741DD4E}" type="datetimeFigureOut">
              <a:rPr lang="zh-CN" altLang="en-US" smtClean="0"/>
              <a:t>2025/1/2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2B7A5-DBE5-4457-89A3-B4D5DD6E8F3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415645" y="1844824"/>
            <a:ext cx="3000601" cy="3019414"/>
          </a:xfrm>
          <a:prstGeom prst="ellipse">
            <a:avLst/>
          </a:prstGeom>
          <a:gradFill flip="none" rotWithShape="1">
            <a:gsLst>
              <a:gs pos="100000">
                <a:schemeClr val="bg2"/>
              </a:gs>
              <a:gs pos="0">
                <a:srgbClr val="F8F8F8"/>
              </a:gs>
            </a:gsLst>
            <a:path path="circle">
              <a:fillToRect l="50000" t="50000" r="50000" b="50000"/>
            </a:path>
            <a:tileRect/>
          </a:gradFill>
          <a:ln>
            <a:noFill/>
          </a:ln>
          <a:effectLst>
            <a:outerShdw blurRad="152400" dist="38100" algn="l" rotWithShape="0">
              <a:prstClr val="black">
                <a:alpha val="53000"/>
              </a:prstClr>
            </a:outerShdw>
          </a:effectLst>
        </p:spPr>
        <p:txBody>
          <a:bodyPr vert="horz" wrap="square" lIns="91440" tIns="45720" rIns="91440" bIns="45720" numCol="1" anchor="t" anchorCtr="0" compatLnSpc="1"/>
          <a:lstStyle/>
          <a:p>
            <a:endParaRPr lang="zh-CN" altLang="en-US"/>
          </a:p>
        </p:txBody>
      </p:sp>
      <p:sp>
        <p:nvSpPr>
          <p:cNvPr id="3" name="Freeform 6"/>
          <p:cNvSpPr/>
          <p:nvPr/>
        </p:nvSpPr>
        <p:spPr bwMode="auto">
          <a:xfrm>
            <a:off x="3851772"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rgbClr val="354A66"/>
          </a:solidFill>
          <a:ln>
            <a:noFill/>
          </a:ln>
        </p:spPr>
        <p:txBody>
          <a:bodyPr vert="horz" wrap="square" lIns="91440" tIns="45720" rIns="91440" bIns="45720" numCol="1" anchor="t" anchorCtr="0" compatLnSpc="1"/>
          <a:lstStyle/>
          <a:p>
            <a:endParaRPr lang="zh-CN" altLang="en-US"/>
          </a:p>
        </p:txBody>
      </p:sp>
      <p:sp>
        <p:nvSpPr>
          <p:cNvPr id="10" name="文本框 9"/>
          <p:cNvSpPr txBox="1"/>
          <p:nvPr/>
        </p:nvSpPr>
        <p:spPr>
          <a:xfrm>
            <a:off x="4744590" y="2551837"/>
            <a:ext cx="7447410" cy="1754326"/>
          </a:xfrm>
          <a:prstGeom prst="rect">
            <a:avLst/>
          </a:prstGeom>
          <a:noFill/>
        </p:spPr>
        <p:txBody>
          <a:bodyPr wrap="square" rtlCol="0">
            <a:spAutoFit/>
          </a:bodyPr>
          <a:lstStyle/>
          <a:p>
            <a:r>
              <a:rPr kumimoji="1" lang="en-US" altLang="zh-CN" sz="3600" b="1" dirty="0">
                <a:solidFill>
                  <a:schemeClr val="bg1"/>
                </a:solidFill>
                <a:latin typeface="黑体" panose="02010609060101010101" charset="-122"/>
                <a:ea typeface="黑体" panose="02010609060101010101" charset="-122"/>
                <a:cs typeface="+mn-ea"/>
                <a:sym typeface="+mn-lt"/>
              </a:rPr>
              <a:t>A Distractor-Aware Memory for Visual Object Tracking with SAM2</a:t>
            </a:r>
          </a:p>
        </p:txBody>
      </p:sp>
      <p:sp>
        <p:nvSpPr>
          <p:cNvPr id="24" name="Freeform 25"/>
          <p:cNvSpPr>
            <a:spLocks noEditPoints="1"/>
          </p:cNvSpPr>
          <p:nvPr/>
        </p:nvSpPr>
        <p:spPr bwMode="auto">
          <a:xfrm>
            <a:off x="1752085" y="2468446"/>
            <a:ext cx="2327720" cy="1921108"/>
          </a:xfrm>
          <a:custGeom>
            <a:avLst/>
            <a:gdLst>
              <a:gd name="T0" fmla="*/ 571 w 1073"/>
              <a:gd name="T1" fmla="*/ 667 h 884"/>
              <a:gd name="T2" fmla="*/ 41 w 1073"/>
              <a:gd name="T3" fmla="*/ 596 h 884"/>
              <a:gd name="T4" fmla="*/ 912 w 1073"/>
              <a:gd name="T5" fmla="*/ 619 h 884"/>
              <a:gd name="T6" fmla="*/ 899 w 1073"/>
              <a:gd name="T7" fmla="*/ 602 h 884"/>
              <a:gd name="T8" fmla="*/ 566 w 1073"/>
              <a:gd name="T9" fmla="*/ 634 h 884"/>
              <a:gd name="T10" fmla="*/ 45 w 1073"/>
              <a:gd name="T11" fmla="*/ 382 h 884"/>
              <a:gd name="T12" fmla="*/ 577 w 1073"/>
              <a:gd name="T13" fmla="*/ 651 h 884"/>
              <a:gd name="T14" fmla="*/ 911 w 1073"/>
              <a:gd name="T15" fmla="*/ 489 h 884"/>
              <a:gd name="T16" fmla="*/ 566 w 1073"/>
              <a:gd name="T17" fmla="*/ 634 h 884"/>
              <a:gd name="T18" fmla="*/ 788 w 1073"/>
              <a:gd name="T19" fmla="*/ 456 h 884"/>
              <a:gd name="T20" fmla="*/ 779 w 1073"/>
              <a:gd name="T21" fmla="*/ 348 h 884"/>
              <a:gd name="T22" fmla="*/ 224 w 1073"/>
              <a:gd name="T23" fmla="*/ 340 h 884"/>
              <a:gd name="T24" fmla="*/ 56 w 1073"/>
              <a:gd name="T25" fmla="*/ 377 h 884"/>
              <a:gd name="T26" fmla="*/ 566 w 1073"/>
              <a:gd name="T27" fmla="*/ 867 h 884"/>
              <a:gd name="T28" fmla="*/ 45 w 1073"/>
              <a:gd name="T29" fmla="*/ 614 h 884"/>
              <a:gd name="T30" fmla="*/ 577 w 1073"/>
              <a:gd name="T31" fmla="*/ 884 h 884"/>
              <a:gd name="T32" fmla="*/ 911 w 1073"/>
              <a:gd name="T33" fmla="*/ 722 h 884"/>
              <a:gd name="T34" fmla="*/ 566 w 1073"/>
              <a:gd name="T35" fmla="*/ 867 h 884"/>
              <a:gd name="T36" fmla="*/ 839 w 1073"/>
              <a:gd name="T37" fmla="*/ 271 h 884"/>
              <a:gd name="T38" fmla="*/ 831 w 1073"/>
              <a:gd name="T39" fmla="*/ 290 h 884"/>
              <a:gd name="T40" fmla="*/ 836 w 1073"/>
              <a:gd name="T41" fmla="*/ 318 h 884"/>
              <a:gd name="T42" fmla="*/ 814 w 1073"/>
              <a:gd name="T43" fmla="*/ 443 h 884"/>
              <a:gd name="T44" fmla="*/ 877 w 1073"/>
              <a:gd name="T45" fmla="*/ 333 h 884"/>
              <a:gd name="T46" fmla="*/ 870 w 1073"/>
              <a:gd name="T47" fmla="*/ 306 h 884"/>
              <a:gd name="T48" fmla="*/ 876 w 1073"/>
              <a:gd name="T49" fmla="*/ 277 h 884"/>
              <a:gd name="T50" fmla="*/ 869 w 1073"/>
              <a:gd name="T51" fmla="*/ 179 h 884"/>
              <a:gd name="T52" fmla="*/ 1067 w 1073"/>
              <a:gd name="T53" fmla="*/ 137 h 884"/>
              <a:gd name="T54" fmla="*/ 608 w 1073"/>
              <a:gd name="T55" fmla="*/ 4 h 884"/>
              <a:gd name="T56" fmla="*/ 325 w 1073"/>
              <a:gd name="T57" fmla="*/ 23 h 884"/>
              <a:gd name="T58" fmla="*/ 9 w 1073"/>
              <a:gd name="T59" fmla="*/ 61 h 884"/>
              <a:gd name="T60" fmla="*/ 377 w 1073"/>
              <a:gd name="T61" fmla="*/ 255 h 884"/>
              <a:gd name="T62" fmla="*/ 817 w 1073"/>
              <a:gd name="T63" fmla="*/ 188 h 884"/>
              <a:gd name="T64" fmla="*/ 494 w 1073"/>
              <a:gd name="T65" fmla="*/ 127 h 884"/>
              <a:gd name="T66" fmla="*/ 829 w 1073"/>
              <a:gd name="T67" fmla="*/ 161 h 884"/>
              <a:gd name="T68" fmla="*/ 756 w 1073"/>
              <a:gd name="T69" fmla="*/ 222 h 884"/>
              <a:gd name="T70" fmla="*/ 248 w 1073"/>
              <a:gd name="T71" fmla="*/ 340 h 884"/>
              <a:gd name="T72" fmla="*/ 367 w 1073"/>
              <a:gd name="T73" fmla="*/ 276 h 884"/>
              <a:gd name="T74" fmla="*/ 756 w 1073"/>
              <a:gd name="T75" fmla="*/ 22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3" h="884">
                <a:moveTo>
                  <a:pt x="564" y="750"/>
                </a:moveTo>
                <a:cubicBezTo>
                  <a:pt x="557" y="722"/>
                  <a:pt x="556" y="694"/>
                  <a:pt x="571" y="667"/>
                </a:cubicBezTo>
                <a:lnTo>
                  <a:pt x="42" y="497"/>
                </a:lnTo>
                <a:cubicBezTo>
                  <a:pt x="22" y="524"/>
                  <a:pt x="17" y="559"/>
                  <a:pt x="41" y="596"/>
                </a:cubicBezTo>
                <a:lnTo>
                  <a:pt x="575" y="767"/>
                </a:lnTo>
                <a:lnTo>
                  <a:pt x="912" y="619"/>
                </a:lnTo>
                <a:cubicBezTo>
                  <a:pt x="921" y="615"/>
                  <a:pt x="919" y="608"/>
                  <a:pt x="908" y="605"/>
                </a:cubicBezTo>
                <a:lnTo>
                  <a:pt x="899" y="602"/>
                </a:lnTo>
                <a:lnTo>
                  <a:pt x="564" y="750"/>
                </a:lnTo>
                <a:close/>
                <a:moveTo>
                  <a:pt x="566" y="634"/>
                </a:moveTo>
                <a:cubicBezTo>
                  <a:pt x="559" y="606"/>
                  <a:pt x="558" y="578"/>
                  <a:pt x="573" y="551"/>
                </a:cubicBezTo>
                <a:lnTo>
                  <a:pt x="45" y="382"/>
                </a:lnTo>
                <a:cubicBezTo>
                  <a:pt x="24" y="408"/>
                  <a:pt x="19" y="443"/>
                  <a:pt x="43" y="480"/>
                </a:cubicBezTo>
                <a:lnTo>
                  <a:pt x="577" y="651"/>
                </a:lnTo>
                <a:lnTo>
                  <a:pt x="914" y="503"/>
                </a:lnTo>
                <a:cubicBezTo>
                  <a:pt x="923" y="499"/>
                  <a:pt x="922" y="493"/>
                  <a:pt x="911" y="489"/>
                </a:cubicBezTo>
                <a:lnTo>
                  <a:pt x="902" y="486"/>
                </a:lnTo>
                <a:lnTo>
                  <a:pt x="566" y="634"/>
                </a:lnTo>
                <a:close/>
                <a:moveTo>
                  <a:pt x="584" y="546"/>
                </a:moveTo>
                <a:lnTo>
                  <a:pt x="788" y="456"/>
                </a:lnTo>
                <a:lnTo>
                  <a:pt x="803" y="355"/>
                </a:lnTo>
                <a:lnTo>
                  <a:pt x="779" y="348"/>
                </a:lnTo>
                <a:cubicBezTo>
                  <a:pt x="768" y="432"/>
                  <a:pt x="560" y="438"/>
                  <a:pt x="502" y="438"/>
                </a:cubicBezTo>
                <a:cubicBezTo>
                  <a:pt x="442" y="438"/>
                  <a:pt x="224" y="431"/>
                  <a:pt x="224" y="340"/>
                </a:cubicBezTo>
                <a:lnTo>
                  <a:pt x="224" y="303"/>
                </a:lnTo>
                <a:lnTo>
                  <a:pt x="56" y="377"/>
                </a:lnTo>
                <a:lnTo>
                  <a:pt x="584" y="546"/>
                </a:lnTo>
                <a:close/>
                <a:moveTo>
                  <a:pt x="566" y="867"/>
                </a:moveTo>
                <a:cubicBezTo>
                  <a:pt x="559" y="839"/>
                  <a:pt x="558" y="810"/>
                  <a:pt x="573" y="783"/>
                </a:cubicBezTo>
                <a:lnTo>
                  <a:pt x="45" y="614"/>
                </a:lnTo>
                <a:cubicBezTo>
                  <a:pt x="24" y="641"/>
                  <a:pt x="19" y="676"/>
                  <a:pt x="43" y="713"/>
                </a:cubicBezTo>
                <a:lnTo>
                  <a:pt x="577" y="884"/>
                </a:lnTo>
                <a:lnTo>
                  <a:pt x="914" y="735"/>
                </a:lnTo>
                <a:cubicBezTo>
                  <a:pt x="923" y="731"/>
                  <a:pt x="922" y="725"/>
                  <a:pt x="911" y="722"/>
                </a:cubicBezTo>
                <a:lnTo>
                  <a:pt x="902" y="719"/>
                </a:lnTo>
                <a:lnTo>
                  <a:pt x="566" y="867"/>
                </a:lnTo>
                <a:close/>
                <a:moveTo>
                  <a:pt x="839" y="173"/>
                </a:moveTo>
                <a:lnTo>
                  <a:pt x="839" y="271"/>
                </a:lnTo>
                <a:cubicBezTo>
                  <a:pt x="836" y="272"/>
                  <a:pt x="832" y="274"/>
                  <a:pt x="832" y="277"/>
                </a:cubicBezTo>
                <a:lnTo>
                  <a:pt x="831" y="290"/>
                </a:lnTo>
                <a:cubicBezTo>
                  <a:pt x="831" y="298"/>
                  <a:pt x="838" y="301"/>
                  <a:pt x="837" y="307"/>
                </a:cubicBezTo>
                <a:lnTo>
                  <a:pt x="836" y="318"/>
                </a:lnTo>
                <a:cubicBezTo>
                  <a:pt x="836" y="323"/>
                  <a:pt x="831" y="327"/>
                  <a:pt x="831" y="333"/>
                </a:cubicBezTo>
                <a:lnTo>
                  <a:pt x="814" y="443"/>
                </a:lnTo>
                <a:cubicBezTo>
                  <a:pt x="821" y="456"/>
                  <a:pt x="886" y="456"/>
                  <a:pt x="894" y="443"/>
                </a:cubicBezTo>
                <a:lnTo>
                  <a:pt x="877" y="333"/>
                </a:lnTo>
                <a:cubicBezTo>
                  <a:pt x="877" y="327"/>
                  <a:pt x="872" y="323"/>
                  <a:pt x="871" y="318"/>
                </a:cubicBezTo>
                <a:lnTo>
                  <a:pt x="870" y="306"/>
                </a:lnTo>
                <a:cubicBezTo>
                  <a:pt x="870" y="300"/>
                  <a:pt x="877" y="299"/>
                  <a:pt x="877" y="291"/>
                </a:cubicBezTo>
                <a:lnTo>
                  <a:pt x="876" y="277"/>
                </a:lnTo>
                <a:cubicBezTo>
                  <a:pt x="876" y="274"/>
                  <a:pt x="872" y="272"/>
                  <a:pt x="869" y="271"/>
                </a:cubicBezTo>
                <a:cubicBezTo>
                  <a:pt x="869" y="172"/>
                  <a:pt x="869" y="285"/>
                  <a:pt x="869" y="179"/>
                </a:cubicBezTo>
                <a:lnTo>
                  <a:pt x="1066" y="144"/>
                </a:lnTo>
                <a:cubicBezTo>
                  <a:pt x="1072" y="143"/>
                  <a:pt x="1073" y="140"/>
                  <a:pt x="1067" y="137"/>
                </a:cubicBezTo>
                <a:cubicBezTo>
                  <a:pt x="972" y="110"/>
                  <a:pt x="885" y="84"/>
                  <a:pt x="806" y="61"/>
                </a:cubicBezTo>
                <a:cubicBezTo>
                  <a:pt x="735" y="41"/>
                  <a:pt x="669" y="21"/>
                  <a:pt x="608" y="4"/>
                </a:cubicBezTo>
                <a:cubicBezTo>
                  <a:pt x="597" y="0"/>
                  <a:pt x="590" y="0"/>
                  <a:pt x="579" y="1"/>
                </a:cubicBezTo>
                <a:cubicBezTo>
                  <a:pt x="499" y="8"/>
                  <a:pt x="415" y="15"/>
                  <a:pt x="325" y="23"/>
                </a:cubicBezTo>
                <a:cubicBezTo>
                  <a:pt x="227" y="31"/>
                  <a:pt x="122" y="40"/>
                  <a:pt x="10" y="49"/>
                </a:cubicBezTo>
                <a:cubicBezTo>
                  <a:pt x="0" y="51"/>
                  <a:pt x="2" y="58"/>
                  <a:pt x="9" y="61"/>
                </a:cubicBezTo>
                <a:cubicBezTo>
                  <a:pt x="53" y="84"/>
                  <a:pt x="102" y="110"/>
                  <a:pt x="156" y="138"/>
                </a:cubicBezTo>
                <a:cubicBezTo>
                  <a:pt x="222" y="173"/>
                  <a:pt x="295" y="211"/>
                  <a:pt x="377" y="255"/>
                </a:cubicBezTo>
                <a:cubicBezTo>
                  <a:pt x="385" y="259"/>
                  <a:pt x="400" y="260"/>
                  <a:pt x="412" y="258"/>
                </a:cubicBezTo>
                <a:cubicBezTo>
                  <a:pt x="547" y="235"/>
                  <a:pt x="682" y="211"/>
                  <a:pt x="817" y="188"/>
                </a:cubicBezTo>
                <a:cubicBezTo>
                  <a:pt x="817" y="183"/>
                  <a:pt x="815" y="180"/>
                  <a:pt x="809" y="179"/>
                </a:cubicBezTo>
                <a:lnTo>
                  <a:pt x="494" y="127"/>
                </a:lnTo>
                <a:cubicBezTo>
                  <a:pt x="466" y="123"/>
                  <a:pt x="471" y="103"/>
                  <a:pt x="487" y="106"/>
                </a:cubicBezTo>
                <a:lnTo>
                  <a:pt x="829" y="161"/>
                </a:lnTo>
                <a:cubicBezTo>
                  <a:pt x="835" y="162"/>
                  <a:pt x="839" y="167"/>
                  <a:pt x="839" y="173"/>
                </a:cubicBezTo>
                <a:close/>
                <a:moveTo>
                  <a:pt x="756" y="222"/>
                </a:moveTo>
                <a:lnTo>
                  <a:pt x="756" y="340"/>
                </a:lnTo>
                <a:cubicBezTo>
                  <a:pt x="756" y="439"/>
                  <a:pt x="248" y="439"/>
                  <a:pt x="248" y="340"/>
                </a:cubicBezTo>
                <a:lnTo>
                  <a:pt x="248" y="213"/>
                </a:lnTo>
                <a:cubicBezTo>
                  <a:pt x="287" y="234"/>
                  <a:pt x="327" y="255"/>
                  <a:pt x="367" y="276"/>
                </a:cubicBezTo>
                <a:cubicBezTo>
                  <a:pt x="380" y="283"/>
                  <a:pt x="401" y="284"/>
                  <a:pt x="416" y="281"/>
                </a:cubicBezTo>
                <a:cubicBezTo>
                  <a:pt x="529" y="261"/>
                  <a:pt x="642" y="242"/>
                  <a:pt x="756" y="222"/>
                </a:cubicBezTo>
                <a:close/>
              </a:path>
            </a:pathLst>
          </a:custGeom>
          <a:solidFill>
            <a:srgbClr val="354A66"/>
          </a:solidFill>
          <a:ln>
            <a:noFill/>
          </a:ln>
        </p:spPr>
        <p:txBody>
          <a:bodyPr vert="horz" wrap="square" lIns="91404" tIns="45702" rIns="91404" bIns="45702" numCol="1" anchor="t" anchorCtr="0" compatLnSpc="1"/>
          <a:lstStyle/>
          <a:p>
            <a:endParaRPr lang="zh-CN" altLang="en-US" sz="180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802" y="256044"/>
            <a:ext cx="828993" cy="853211"/>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9604" y="360567"/>
            <a:ext cx="2474405" cy="6441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5"/>
          <p:cNvSpPr>
            <a:spLocks noChangeArrowheads="1"/>
          </p:cNvSpPr>
          <p:nvPr/>
        </p:nvSpPr>
        <p:spPr bwMode="auto">
          <a:xfrm>
            <a:off x="1331939" y="1779122"/>
            <a:ext cx="3174999" cy="3184525"/>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TextBox 47"/>
          <p:cNvSpPr txBox="1"/>
          <p:nvPr/>
        </p:nvSpPr>
        <p:spPr>
          <a:xfrm>
            <a:off x="2081866" y="2564904"/>
            <a:ext cx="1723549" cy="1015663"/>
          </a:xfrm>
          <a:prstGeom prst="rect">
            <a:avLst/>
          </a:prstGeom>
          <a:noFill/>
        </p:spPr>
        <p:txBody>
          <a:bodyPr wrap="none" rtlCol="0">
            <a:spAutoFit/>
          </a:bodyPr>
          <a:lstStyle/>
          <a:p>
            <a:r>
              <a:rPr lang="zh-CN" altLang="en-US" sz="6000" dirty="0">
                <a:solidFill>
                  <a:schemeClr val="bg1"/>
                </a:solidFill>
                <a:latin typeface="黑体" panose="02010609060101010101" charset="-122"/>
                <a:ea typeface="黑体" panose="02010609060101010101" charset="-122"/>
              </a:rPr>
              <a:t>目录</a:t>
            </a:r>
          </a:p>
        </p:txBody>
      </p:sp>
      <p:sp>
        <p:nvSpPr>
          <p:cNvPr id="48" name="TextBox 49"/>
          <p:cNvSpPr txBox="1"/>
          <p:nvPr/>
        </p:nvSpPr>
        <p:spPr>
          <a:xfrm>
            <a:off x="1637095" y="3391637"/>
            <a:ext cx="2842830" cy="830997"/>
          </a:xfrm>
          <a:prstGeom prst="rect">
            <a:avLst/>
          </a:prstGeom>
          <a:no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contents</a:t>
            </a:r>
            <a:endParaRPr lang="zh-CN" altLang="en-US" sz="4800" dirty="0">
              <a:solidFill>
                <a:schemeClr val="bg1"/>
              </a:solidFill>
              <a:latin typeface="黑体" panose="02010609060101010101" charset="-122"/>
              <a:ea typeface="黑体" panose="02010609060101010101" charset="-122"/>
            </a:endParaRPr>
          </a:p>
        </p:txBody>
      </p:sp>
      <p:sp>
        <p:nvSpPr>
          <p:cNvPr id="50" name="Freeform 6"/>
          <p:cNvSpPr/>
          <p:nvPr/>
        </p:nvSpPr>
        <p:spPr bwMode="auto">
          <a:xfrm flipH="1">
            <a:off x="0" y="2165425"/>
            <a:ext cx="1562665" cy="2527151"/>
          </a:xfrm>
          <a:custGeom>
            <a:avLst/>
            <a:gdLst>
              <a:gd name="connsiteX0" fmla="*/ 1636805 w 1636805"/>
              <a:gd name="connsiteY0" fmla="*/ 0 h 2527151"/>
              <a:gd name="connsiteX1" fmla="*/ 157161 w 1636805"/>
              <a:gd name="connsiteY1" fmla="*/ 0 h 2527151"/>
              <a:gd name="connsiteX2" fmla="*/ 647573 w 1636805"/>
              <a:gd name="connsiteY2" fmla="*/ 1232850 h 2527151"/>
              <a:gd name="connsiteX3" fmla="*/ 0 w 1636805"/>
              <a:gd name="connsiteY3" fmla="*/ 2527151 h 2527151"/>
              <a:gd name="connsiteX4" fmla="*/ 1636805 w 1636805"/>
              <a:gd name="connsiteY4" fmla="*/ 2527151 h 2527151"/>
              <a:gd name="connsiteX5" fmla="*/ 1636805 w 1636805"/>
              <a:gd name="connsiteY5" fmla="*/ 0 h 2527151"/>
              <a:gd name="connsiteX0" fmla="*/ 1562665 w 1562665"/>
              <a:gd name="connsiteY0" fmla="*/ 0 h 2527151"/>
              <a:gd name="connsiteX1" fmla="*/ 83021 w 1562665"/>
              <a:gd name="connsiteY1" fmla="*/ 0 h 2527151"/>
              <a:gd name="connsiteX2" fmla="*/ 573433 w 1562665"/>
              <a:gd name="connsiteY2" fmla="*/ 1232850 h 2527151"/>
              <a:gd name="connsiteX3" fmla="*/ 0 w 1562665"/>
              <a:gd name="connsiteY3" fmla="*/ 2527151 h 2527151"/>
              <a:gd name="connsiteX4" fmla="*/ 1562665 w 1562665"/>
              <a:gd name="connsiteY4" fmla="*/ 2527151 h 2527151"/>
              <a:gd name="connsiteX5" fmla="*/ 1562665 w 1562665"/>
              <a:gd name="connsiteY5" fmla="*/ 0 h 252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2665" h="2527151">
                <a:moveTo>
                  <a:pt x="1562665" y="0"/>
                </a:moveTo>
                <a:lnTo>
                  <a:pt x="83021" y="0"/>
                </a:lnTo>
                <a:cubicBezTo>
                  <a:pt x="404973" y="297673"/>
                  <a:pt x="573433" y="757954"/>
                  <a:pt x="573433" y="1232850"/>
                </a:cubicBezTo>
                <a:cubicBezTo>
                  <a:pt x="573433" y="1779863"/>
                  <a:pt x="411976" y="2231780"/>
                  <a:pt x="0" y="2527151"/>
                </a:cubicBezTo>
                <a:lnTo>
                  <a:pt x="1562665" y="2527151"/>
                </a:lnTo>
                <a:lnTo>
                  <a:pt x="1562665" y="0"/>
                </a:ln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59" name="Freeform 6"/>
          <p:cNvSpPr/>
          <p:nvPr/>
        </p:nvSpPr>
        <p:spPr bwMode="auto">
          <a:xfrm>
            <a:off x="10132540" y="2165425"/>
            <a:ext cx="2059460" cy="2527151"/>
          </a:xfrm>
          <a:custGeom>
            <a:avLst/>
            <a:gdLst>
              <a:gd name="connsiteX0" fmla="*/ 1521195 w 1521195"/>
              <a:gd name="connsiteY0" fmla="*/ 0 h 2527151"/>
              <a:gd name="connsiteX1" fmla="*/ 41551 w 1521195"/>
              <a:gd name="connsiteY1" fmla="*/ 0 h 2527151"/>
              <a:gd name="connsiteX2" fmla="*/ 564914 w 1521195"/>
              <a:gd name="connsiteY2" fmla="*/ 1199898 h 2527151"/>
              <a:gd name="connsiteX3" fmla="*/ 0 w 1521195"/>
              <a:gd name="connsiteY3" fmla="*/ 2518913 h 2527151"/>
              <a:gd name="connsiteX4" fmla="*/ 1521195 w 1521195"/>
              <a:gd name="connsiteY4" fmla="*/ 2527151 h 2527151"/>
              <a:gd name="connsiteX5" fmla="*/ 1521195 w 1521195"/>
              <a:gd name="connsiteY5" fmla="*/ 0 h 252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1195" h="2527151">
                <a:moveTo>
                  <a:pt x="1521195" y="0"/>
                </a:moveTo>
                <a:lnTo>
                  <a:pt x="41551" y="0"/>
                </a:lnTo>
                <a:cubicBezTo>
                  <a:pt x="363503" y="297673"/>
                  <a:pt x="564914" y="725002"/>
                  <a:pt x="564914" y="1199898"/>
                </a:cubicBezTo>
                <a:cubicBezTo>
                  <a:pt x="564914" y="1746911"/>
                  <a:pt x="411976" y="2223542"/>
                  <a:pt x="0" y="2518913"/>
                </a:cubicBezTo>
                <a:lnTo>
                  <a:pt x="1521195" y="2527151"/>
                </a:lnTo>
                <a:lnTo>
                  <a:pt x="1521195" y="0"/>
                </a:ln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grpSp>
        <p:nvGrpSpPr>
          <p:cNvPr id="30" name="组合 29"/>
          <p:cNvGrpSpPr/>
          <p:nvPr/>
        </p:nvGrpSpPr>
        <p:grpSpPr>
          <a:xfrm>
            <a:off x="4876101" y="1630005"/>
            <a:ext cx="4991902" cy="716409"/>
            <a:chOff x="4986941" y="1063501"/>
            <a:chExt cx="4991902" cy="716409"/>
          </a:xfrm>
        </p:grpSpPr>
        <p:sp>
          <p:nvSpPr>
            <p:cNvPr id="7" name="Oval 12"/>
            <p:cNvSpPr>
              <a:spLocks noChangeArrowheads="1"/>
            </p:cNvSpPr>
            <p:nvPr/>
          </p:nvSpPr>
          <p:spPr bwMode="auto">
            <a:xfrm>
              <a:off x="4986941" y="1063501"/>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1</a:t>
              </a:r>
              <a:endParaRPr lang="zh-CN" altLang="en-US" sz="2800" b="1" dirty="0">
                <a:solidFill>
                  <a:schemeClr val="bg1"/>
                </a:solidFill>
                <a:latin typeface="黑体" panose="02010609060101010101" charset="-122"/>
              </a:endParaRPr>
            </a:p>
          </p:txBody>
        </p:sp>
        <p:sp>
          <p:nvSpPr>
            <p:cNvPr id="4" name="Freeform 13"/>
            <p:cNvSpPr/>
            <p:nvPr/>
          </p:nvSpPr>
          <p:spPr bwMode="auto">
            <a:xfrm>
              <a:off x="6053882" y="1107732"/>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grpSp>
        <p:nvGrpSpPr>
          <p:cNvPr id="29" name="组合 28"/>
          <p:cNvGrpSpPr/>
          <p:nvPr/>
        </p:nvGrpSpPr>
        <p:grpSpPr>
          <a:xfrm>
            <a:off x="4876101" y="2590532"/>
            <a:ext cx="4991902" cy="716409"/>
            <a:chOff x="4986941" y="2048887"/>
            <a:chExt cx="4991902" cy="716409"/>
          </a:xfrm>
        </p:grpSpPr>
        <p:sp>
          <p:nvSpPr>
            <p:cNvPr id="8" name="Oval 12"/>
            <p:cNvSpPr>
              <a:spLocks noChangeArrowheads="1"/>
            </p:cNvSpPr>
            <p:nvPr/>
          </p:nvSpPr>
          <p:spPr bwMode="auto">
            <a:xfrm>
              <a:off x="4986941" y="2048887"/>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2</a:t>
              </a:r>
              <a:endParaRPr lang="zh-CN" altLang="en-US" sz="2800" b="1" dirty="0">
                <a:solidFill>
                  <a:schemeClr val="bg1"/>
                </a:solidFill>
                <a:latin typeface="黑体" panose="02010609060101010101" charset="-122"/>
              </a:endParaRPr>
            </a:p>
          </p:txBody>
        </p:sp>
        <p:sp>
          <p:nvSpPr>
            <p:cNvPr id="9" name="Freeform 13"/>
            <p:cNvSpPr/>
            <p:nvPr/>
          </p:nvSpPr>
          <p:spPr bwMode="auto">
            <a:xfrm>
              <a:off x="6053882" y="2093118"/>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0" name="矩形 9"/>
            <p:cNvSpPr/>
            <p:nvPr/>
          </p:nvSpPr>
          <p:spPr>
            <a:xfrm>
              <a:off x="6393709" y="2114703"/>
              <a:ext cx="1826142"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模型结构</a:t>
              </a:r>
            </a:p>
          </p:txBody>
        </p:sp>
      </p:grpSp>
      <p:grpSp>
        <p:nvGrpSpPr>
          <p:cNvPr id="25" name="组合 24"/>
          <p:cNvGrpSpPr/>
          <p:nvPr/>
        </p:nvGrpSpPr>
        <p:grpSpPr>
          <a:xfrm>
            <a:off x="4876101" y="3551059"/>
            <a:ext cx="4991902" cy="716409"/>
            <a:chOff x="4986941" y="3002190"/>
            <a:chExt cx="4991902" cy="716409"/>
          </a:xfrm>
        </p:grpSpPr>
        <p:sp>
          <p:nvSpPr>
            <p:cNvPr id="11" name="Oval 12"/>
            <p:cNvSpPr>
              <a:spLocks noChangeArrowheads="1"/>
            </p:cNvSpPr>
            <p:nvPr/>
          </p:nvSpPr>
          <p:spPr bwMode="auto">
            <a:xfrm>
              <a:off x="4986941" y="3002190"/>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3</a:t>
              </a:r>
              <a:endParaRPr lang="zh-CN" altLang="en-US" sz="2800" b="1" dirty="0">
                <a:solidFill>
                  <a:schemeClr val="bg1"/>
                </a:solidFill>
                <a:latin typeface="黑体" panose="02010609060101010101" charset="-122"/>
              </a:endParaRPr>
            </a:p>
          </p:txBody>
        </p:sp>
        <p:sp>
          <p:nvSpPr>
            <p:cNvPr id="13" name="Freeform 13"/>
            <p:cNvSpPr/>
            <p:nvPr/>
          </p:nvSpPr>
          <p:spPr bwMode="auto">
            <a:xfrm>
              <a:off x="6053882" y="3046421"/>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5" name="矩形 14"/>
            <p:cNvSpPr/>
            <p:nvPr/>
          </p:nvSpPr>
          <p:spPr>
            <a:xfrm>
              <a:off x="6393708" y="3073255"/>
              <a:ext cx="1826142"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实验结果</a:t>
              </a:r>
            </a:p>
          </p:txBody>
        </p:sp>
      </p:grpSp>
      <p:grpSp>
        <p:nvGrpSpPr>
          <p:cNvPr id="22" name="组合 21"/>
          <p:cNvGrpSpPr/>
          <p:nvPr/>
        </p:nvGrpSpPr>
        <p:grpSpPr>
          <a:xfrm>
            <a:off x="4876101" y="4511586"/>
            <a:ext cx="4991902" cy="716409"/>
            <a:chOff x="4986941" y="5002593"/>
            <a:chExt cx="4991902" cy="716409"/>
          </a:xfrm>
        </p:grpSpPr>
        <p:sp>
          <p:nvSpPr>
            <p:cNvPr id="19" name="Oval 12"/>
            <p:cNvSpPr>
              <a:spLocks noChangeArrowheads="1"/>
            </p:cNvSpPr>
            <p:nvPr/>
          </p:nvSpPr>
          <p:spPr bwMode="auto">
            <a:xfrm>
              <a:off x="4986941" y="5002593"/>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4</a:t>
              </a:r>
              <a:endParaRPr lang="zh-CN" altLang="en-US" sz="2800" b="1" dirty="0">
                <a:solidFill>
                  <a:schemeClr val="bg1"/>
                </a:solidFill>
                <a:latin typeface="黑体" panose="02010609060101010101" charset="-122"/>
              </a:endParaRPr>
            </a:p>
          </p:txBody>
        </p:sp>
        <p:sp>
          <p:nvSpPr>
            <p:cNvPr id="20" name="Freeform 13"/>
            <p:cNvSpPr/>
            <p:nvPr/>
          </p:nvSpPr>
          <p:spPr bwMode="auto">
            <a:xfrm>
              <a:off x="6053882" y="5046824"/>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1" name="矩形 20"/>
            <p:cNvSpPr/>
            <p:nvPr/>
          </p:nvSpPr>
          <p:spPr>
            <a:xfrm>
              <a:off x="6379853" y="5050135"/>
              <a:ext cx="1005403"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总结</a:t>
              </a:r>
            </a:p>
          </p:txBody>
        </p:sp>
      </p:grpSp>
      <p:sp>
        <p:nvSpPr>
          <p:cNvPr id="2" name="矩形 1"/>
          <p:cNvSpPr/>
          <p:nvPr/>
        </p:nvSpPr>
        <p:spPr>
          <a:xfrm>
            <a:off x="6282869" y="1699984"/>
            <a:ext cx="1826141"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摘要简介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8856D-DA9C-AAA1-50DB-FF592841E6DC}"/>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C69F14A9-997E-6B45-AA03-F2FD39FF91FD}"/>
              </a:ext>
            </a:extLst>
          </p:cNvPr>
          <p:cNvSpPr txBox="1"/>
          <p:nvPr/>
        </p:nvSpPr>
        <p:spPr>
          <a:xfrm>
            <a:off x="244802" y="863322"/>
            <a:ext cx="11702396" cy="113980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A Distractor-Aware Memory for Visual Object Tracking with SAM2</a:t>
            </a:r>
          </a:p>
          <a:p>
            <a:pPr marL="0" indent="0">
              <a:lnSpc>
                <a:spcPct val="120000"/>
              </a:lnSpc>
              <a:spcAft>
                <a:spcPts val="600"/>
              </a:spcAft>
              <a:buNone/>
            </a:pPr>
            <a:r>
              <a:rPr lang="zh-CN" altLang="en-US" sz="1800" b="1" dirty="0"/>
              <a:t>干扰物记忆 </a:t>
            </a:r>
            <a:r>
              <a:rPr lang="zh-CN" altLang="en-US" sz="1800" dirty="0"/>
              <a:t>与 </a:t>
            </a:r>
            <a:r>
              <a:rPr lang="en-US" altLang="zh-CN" sz="1800" b="1" dirty="0"/>
              <a:t>SAM2</a:t>
            </a:r>
            <a:r>
              <a:rPr lang="zh-CN" altLang="en-US" sz="1800" b="1" dirty="0"/>
              <a:t>模型 </a:t>
            </a:r>
            <a:r>
              <a:rPr lang="zh-CN" altLang="en-US" sz="1800" dirty="0"/>
              <a:t>实现的视觉目标跟踪  </a:t>
            </a:r>
            <a:r>
              <a:rPr lang="en-US" altLang="zh-CN" sz="1800" b="1" dirty="0"/>
              <a:t>(Baseline</a:t>
            </a:r>
            <a:r>
              <a:rPr lang="zh-CN" altLang="en-US" sz="1800" b="1" dirty="0"/>
              <a:t>：</a:t>
            </a:r>
            <a:r>
              <a:rPr lang="en-US" altLang="zh-CN" sz="1800" b="1" dirty="0"/>
              <a:t>SAM2.1)</a:t>
            </a:r>
            <a:endParaRPr lang="zh-CN" altLang="en-US" sz="1800" b="1" dirty="0"/>
          </a:p>
          <a:p>
            <a:pPr marL="0" indent="0">
              <a:lnSpc>
                <a:spcPct val="120000"/>
              </a:lnSpc>
              <a:spcAft>
                <a:spcPts val="600"/>
              </a:spcAft>
              <a:buNone/>
            </a:pPr>
            <a:endParaRPr lang="en-US" altLang="zh-CN" sz="1800" dirty="0"/>
          </a:p>
          <a:p>
            <a:pPr>
              <a:lnSpc>
                <a:spcPct val="120000"/>
              </a:lnSpc>
              <a:spcAft>
                <a:spcPts val="600"/>
              </a:spcAft>
            </a:pPr>
            <a:endParaRPr lang="zh-CN" altLang="en-US" sz="1800" b="1" dirty="0"/>
          </a:p>
        </p:txBody>
      </p:sp>
      <p:sp>
        <p:nvSpPr>
          <p:cNvPr id="12" name="矩形 11">
            <a:extLst>
              <a:ext uri="{FF2B5EF4-FFF2-40B4-BE49-F238E27FC236}">
                <a16:creationId xmlns:a16="http://schemas.microsoft.com/office/drawing/2014/main" id="{17B0DD46-DB9E-21CB-6F0A-A8ABC36174B3}"/>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a:extLst>
              <a:ext uri="{FF2B5EF4-FFF2-40B4-BE49-F238E27FC236}">
                <a16:creationId xmlns:a16="http://schemas.microsoft.com/office/drawing/2014/main" id="{2A280BB0-B97D-B613-5DB4-E15540168D48}"/>
              </a:ext>
            </a:extLst>
          </p:cNvPr>
          <p:cNvGrpSpPr/>
          <p:nvPr/>
        </p:nvGrpSpPr>
        <p:grpSpPr>
          <a:xfrm>
            <a:off x="272403" y="147430"/>
            <a:ext cx="1224000" cy="338554"/>
            <a:chOff x="272403" y="181383"/>
            <a:chExt cx="1224000" cy="338554"/>
          </a:xfrm>
        </p:grpSpPr>
        <p:sp>
          <p:nvSpPr>
            <p:cNvPr id="14" name="矩形 13">
              <a:extLst>
                <a:ext uri="{FF2B5EF4-FFF2-40B4-BE49-F238E27FC236}">
                  <a16:creationId xmlns:a16="http://schemas.microsoft.com/office/drawing/2014/main" id="{066F1F54-062C-6715-A5B1-F1C1750F7D66}"/>
                </a:ext>
              </a:extLst>
            </p:cNvPr>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a:extLst>
                <a:ext uri="{FF2B5EF4-FFF2-40B4-BE49-F238E27FC236}">
                  <a16:creationId xmlns:a16="http://schemas.microsoft.com/office/drawing/2014/main" id="{2EF4039F-C34C-E377-D579-80BAD0EF890A}"/>
                </a:ext>
              </a:extLst>
            </p:cNvPr>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摘要简介</a:t>
              </a:r>
            </a:p>
          </p:txBody>
        </p:sp>
      </p:grpSp>
      <p:sp>
        <p:nvSpPr>
          <p:cNvPr id="16" name="矩形 15">
            <a:extLst>
              <a:ext uri="{FF2B5EF4-FFF2-40B4-BE49-F238E27FC236}">
                <a16:creationId xmlns:a16="http://schemas.microsoft.com/office/drawing/2014/main" id="{20D02C13-A984-DB36-F7EF-66CE095947F5}"/>
              </a:ext>
            </a:extLst>
          </p:cNvPr>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a:extLst>
              <a:ext uri="{FF2B5EF4-FFF2-40B4-BE49-F238E27FC236}">
                <a16:creationId xmlns:a16="http://schemas.microsoft.com/office/drawing/2014/main" id="{903330DE-8C49-508D-E446-89EFC32CBA4F}"/>
              </a:ext>
            </a:extLst>
          </p:cNvPr>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a:extLst>
              <a:ext uri="{FF2B5EF4-FFF2-40B4-BE49-F238E27FC236}">
                <a16:creationId xmlns:a16="http://schemas.microsoft.com/office/drawing/2014/main" id="{FDCB53F1-3C49-A8E1-A70A-856A8080EF7C}"/>
              </a:ext>
            </a:extLst>
          </p:cNvPr>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3" name="文本框 2">
            <a:extLst>
              <a:ext uri="{FF2B5EF4-FFF2-40B4-BE49-F238E27FC236}">
                <a16:creationId xmlns:a16="http://schemas.microsoft.com/office/drawing/2014/main" id="{DF0063BB-579A-BEBE-DD4C-DAA0029E2526}"/>
              </a:ext>
            </a:extLst>
          </p:cNvPr>
          <p:cNvSpPr txBox="1"/>
          <p:nvPr/>
        </p:nvSpPr>
        <p:spPr>
          <a:xfrm>
            <a:off x="244802" y="2000962"/>
            <a:ext cx="11702396" cy="2219197"/>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sz="1800" dirty="0"/>
              <a:t>基于记忆的跟踪器是一类视频目标分割方法，它们通过将最近跟踪的帧存储在记忆缓冲区来构建目标模型，通过将当前图像与缓冲帧进行注意力操作来定位目标。</a:t>
            </a:r>
            <a:endParaRPr lang="en-US" altLang="zh-CN" sz="1800" dirty="0"/>
          </a:p>
          <a:p>
            <a:pPr marL="285750" indent="-285750">
              <a:lnSpc>
                <a:spcPct val="120000"/>
              </a:lnSpc>
              <a:spcAft>
                <a:spcPts val="600"/>
              </a:spcAft>
              <a:buFont typeface="Arial" panose="020B0604020202020204" pitchFamily="34" charset="0"/>
              <a:buChar char="•"/>
            </a:pPr>
            <a:r>
              <a:rPr lang="zh-CN" altLang="en-US" sz="1800" dirty="0"/>
              <a:t>现代跟踪器在干扰物</a:t>
            </a:r>
            <a:r>
              <a:rPr lang="en-US" altLang="zh-CN" sz="1800" dirty="0"/>
              <a:t>(distractors)</a:t>
            </a:r>
            <a:r>
              <a:rPr lang="zh-CN" altLang="en-US" dirty="0"/>
              <a:t>场景</a:t>
            </a:r>
            <a:r>
              <a:rPr lang="zh-CN" altLang="en-US" sz="1800" dirty="0"/>
              <a:t>存在困难。干扰物可以分为两类：外部干扰物是与被跟踪目标相似的附近物体；内部干扰物是只跟踪物体的一部分时，物体上的相似区域。当目标离开视野后再次进入时，外部干扰物的挑战尤其明显。（时空不连续挑战，</a:t>
            </a:r>
            <a:r>
              <a:rPr lang="en-US" altLang="zh-CN" sz="1800" dirty="0"/>
              <a:t> Spatio-Temporal Discontinuity Challenge</a:t>
            </a:r>
            <a:r>
              <a:rPr lang="zh-CN" altLang="en-US" sz="1800" dirty="0"/>
              <a:t>）</a:t>
            </a:r>
            <a:endParaRPr lang="en-US" altLang="zh-CN" sz="1800" dirty="0"/>
          </a:p>
          <a:p>
            <a:pPr marL="285750" indent="-285750">
              <a:lnSpc>
                <a:spcPct val="120000"/>
              </a:lnSpc>
              <a:spcAft>
                <a:spcPts val="600"/>
              </a:spcAft>
              <a:buFont typeface="Arial" panose="020B0604020202020204" pitchFamily="34" charset="0"/>
              <a:buChar char="•"/>
            </a:pPr>
            <a:r>
              <a:rPr lang="zh-CN" altLang="en-US" sz="1800" dirty="0"/>
              <a:t>作者认为现有的仅使用最近帧作为记忆的方法不足以处理干扰物问题，需要建立一个更复杂的记忆模型。</a:t>
            </a:r>
            <a:endParaRPr lang="en-US" altLang="zh-CN" sz="1800" dirty="0"/>
          </a:p>
        </p:txBody>
      </p:sp>
      <p:sp>
        <p:nvSpPr>
          <p:cNvPr id="4" name="文本框 3">
            <a:extLst>
              <a:ext uri="{FF2B5EF4-FFF2-40B4-BE49-F238E27FC236}">
                <a16:creationId xmlns:a16="http://schemas.microsoft.com/office/drawing/2014/main" id="{301E7D31-73D1-4173-F2AC-E211B0A1C21F}"/>
              </a:ext>
            </a:extLst>
          </p:cNvPr>
          <p:cNvSpPr txBox="1"/>
          <p:nvPr/>
        </p:nvSpPr>
        <p:spPr>
          <a:xfrm>
            <a:off x="278500" y="4363334"/>
            <a:ext cx="11585300" cy="1631344"/>
          </a:xfrm>
          <a:prstGeom prst="rect">
            <a:avLst/>
          </a:prstGeom>
          <a:noFill/>
        </p:spPr>
        <p:txBody>
          <a:bodyPr wrap="square">
            <a:spAutoFit/>
          </a:bodyPr>
          <a:lstStyle/>
          <a:p>
            <a:pPr>
              <a:lnSpc>
                <a:spcPct val="120000"/>
              </a:lnSpc>
              <a:spcAft>
                <a:spcPts val="600"/>
              </a:spcAft>
            </a:pPr>
            <a:r>
              <a:rPr lang="zh-CN" altLang="en-US" b="1" dirty="0"/>
              <a:t>主要贡献：</a:t>
            </a:r>
            <a:endParaRPr lang="en-US" altLang="zh-CN" b="1" dirty="0"/>
          </a:p>
          <a:p>
            <a:pPr marL="342900" indent="-342900">
              <a:lnSpc>
                <a:spcPct val="120000"/>
              </a:lnSpc>
              <a:spcAft>
                <a:spcPts val="600"/>
              </a:spcAft>
              <a:buFont typeface="+mj-lt"/>
              <a:buAutoNum type="arabicPeriod"/>
            </a:pPr>
            <a:r>
              <a:rPr lang="zh-CN" altLang="en-US" dirty="0"/>
              <a:t>基于</a:t>
            </a:r>
            <a:r>
              <a:rPr lang="en-US" altLang="zh-CN" dirty="0"/>
              <a:t>SAM2</a:t>
            </a:r>
            <a:r>
              <a:rPr lang="zh-CN" altLang="en-US" dirty="0"/>
              <a:t>构建了新的干扰物感知记忆模型</a:t>
            </a:r>
            <a:r>
              <a:rPr lang="en-US" altLang="zh-CN" dirty="0"/>
              <a:t>(DAM)</a:t>
            </a:r>
            <a:r>
              <a:rPr lang="zh-CN" altLang="en-US" dirty="0"/>
              <a:t>，不需要额外训练就能显著提升性能。</a:t>
            </a:r>
            <a:endParaRPr lang="en-US" altLang="zh-CN" dirty="0"/>
          </a:p>
          <a:p>
            <a:pPr marL="342900" indent="-342900">
              <a:lnSpc>
                <a:spcPct val="120000"/>
              </a:lnSpc>
              <a:spcAft>
                <a:spcPts val="600"/>
              </a:spcAft>
              <a:buFont typeface="+mj-lt"/>
              <a:buAutoNum type="arabicPeriod"/>
            </a:pPr>
            <a:r>
              <a:rPr lang="zh-CN" altLang="en-US" dirty="0"/>
              <a:t>提出了一种基于自省的更新策略，提升了分割准确性和跟踪稳定性。</a:t>
            </a:r>
            <a:endParaRPr lang="en-US" altLang="zh-CN" dirty="0"/>
          </a:p>
          <a:p>
            <a:pPr marL="342900" indent="-342900">
              <a:lnSpc>
                <a:spcPct val="120000"/>
              </a:lnSpc>
              <a:spcAft>
                <a:spcPts val="600"/>
              </a:spcAft>
              <a:buFont typeface="+mj-lt"/>
              <a:buAutoNum type="arabicPeriod"/>
            </a:pPr>
            <a:r>
              <a:rPr lang="zh-CN" altLang="en-US" dirty="0"/>
              <a:t>提供了干扰物数据集</a:t>
            </a:r>
            <a:r>
              <a:rPr lang="en-US" altLang="zh-CN" dirty="0"/>
              <a:t>(DiDi)</a:t>
            </a:r>
            <a:r>
              <a:rPr lang="zh-CN" altLang="en-US" dirty="0"/>
              <a:t>，用于更好地研究干扰物问题。</a:t>
            </a:r>
          </a:p>
        </p:txBody>
      </p:sp>
      <p:sp>
        <p:nvSpPr>
          <p:cNvPr id="7" name="文本框 6">
            <a:extLst>
              <a:ext uri="{FF2B5EF4-FFF2-40B4-BE49-F238E27FC236}">
                <a16:creationId xmlns:a16="http://schemas.microsoft.com/office/drawing/2014/main" id="{320BE026-6BAA-AE70-E7C2-FA9B06F8D6F3}"/>
              </a:ext>
            </a:extLst>
          </p:cNvPr>
          <p:cNvSpPr txBox="1"/>
          <p:nvPr/>
        </p:nvSpPr>
        <p:spPr>
          <a:xfrm>
            <a:off x="284596" y="6185853"/>
            <a:ext cx="11757461" cy="369332"/>
          </a:xfrm>
          <a:prstGeom prst="rect">
            <a:avLst/>
          </a:prstGeom>
          <a:noFill/>
        </p:spPr>
        <p:txBody>
          <a:bodyPr wrap="square">
            <a:spAutoFit/>
          </a:bodyPr>
          <a:lstStyle/>
          <a:p>
            <a:r>
              <a:rPr lang="zh-CN" altLang="en-US" b="1" dirty="0"/>
              <a:t>实验结果：</a:t>
            </a:r>
            <a:r>
              <a:rPr lang="en-US" altLang="zh-CN" dirty="0"/>
              <a:t>LaSOT | 75.1(+5.1) </a:t>
            </a:r>
            <a:r>
              <a:rPr lang="zh-CN" altLang="en-US" dirty="0"/>
              <a:t>，</a:t>
            </a:r>
            <a:r>
              <a:rPr lang="en-US" altLang="zh-CN" dirty="0"/>
              <a:t>LaSOT_ext | 60.9(+4.0)</a:t>
            </a:r>
            <a:r>
              <a:rPr lang="zh-CN" altLang="en-US" dirty="0"/>
              <a:t>，</a:t>
            </a:r>
            <a:r>
              <a:rPr lang="en-US" altLang="zh-CN" dirty="0"/>
              <a:t>GOT-10k | 81.1(+0.4)</a:t>
            </a:r>
            <a:r>
              <a:rPr lang="zh-CN" altLang="en-US" dirty="0"/>
              <a:t> 。 </a:t>
            </a:r>
            <a:r>
              <a:rPr lang="zh-CN" altLang="en-US" b="1" dirty="0"/>
              <a:t>复现结果：</a:t>
            </a:r>
            <a:r>
              <a:rPr lang="en-US" altLang="zh-CN" dirty="0"/>
              <a:t> GOT-10k | 79.3 | 11FPS</a:t>
            </a:r>
            <a:endParaRPr lang="en-US" altLang="zh-CN" b="1" dirty="0"/>
          </a:p>
        </p:txBody>
      </p:sp>
    </p:spTree>
    <p:extLst>
      <p:ext uri="{BB962C8B-B14F-4D97-AF65-F5344CB8AC3E}">
        <p14:creationId xmlns:p14="http://schemas.microsoft.com/office/powerpoint/2010/main" val="2008732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5345B-296F-74DD-F13C-C413B386C405}"/>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37B39934-38EC-9ED5-C6A9-F292BFCED4C4}"/>
              </a:ext>
            </a:extLst>
          </p:cNvPr>
          <p:cNvSpPr txBox="1"/>
          <p:nvPr/>
        </p:nvSpPr>
        <p:spPr>
          <a:xfrm>
            <a:off x="244802" y="803026"/>
            <a:ext cx="11702396" cy="6334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SAM </a:t>
            </a:r>
            <a:r>
              <a:rPr lang="zh-CN" altLang="en-US" sz="2000" b="1" dirty="0"/>
              <a:t>→ </a:t>
            </a:r>
            <a:r>
              <a:rPr lang="en-US" altLang="zh-CN" sz="2000" b="1" dirty="0"/>
              <a:t>SAM2</a:t>
            </a:r>
            <a:r>
              <a:rPr lang="zh-CN" altLang="en-US" sz="2000" b="1" dirty="0"/>
              <a:t>：视觉分割任务从图片到视频</a:t>
            </a:r>
            <a:endParaRPr lang="zh-CN" altLang="en-US" sz="1800" b="1" dirty="0"/>
          </a:p>
        </p:txBody>
      </p:sp>
      <p:sp>
        <p:nvSpPr>
          <p:cNvPr id="12" name="矩形 11">
            <a:extLst>
              <a:ext uri="{FF2B5EF4-FFF2-40B4-BE49-F238E27FC236}">
                <a16:creationId xmlns:a16="http://schemas.microsoft.com/office/drawing/2014/main" id="{B8A5A2B8-2DF6-72D4-47EF-67A3DB33B615}"/>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a:extLst>
              <a:ext uri="{FF2B5EF4-FFF2-40B4-BE49-F238E27FC236}">
                <a16:creationId xmlns:a16="http://schemas.microsoft.com/office/drawing/2014/main" id="{B5410A1D-6D11-E903-6A17-99BA72D54DD8}"/>
              </a:ext>
            </a:extLst>
          </p:cNvPr>
          <p:cNvGrpSpPr/>
          <p:nvPr/>
        </p:nvGrpSpPr>
        <p:grpSpPr>
          <a:xfrm>
            <a:off x="272403" y="147430"/>
            <a:ext cx="1224000" cy="338554"/>
            <a:chOff x="272403" y="181383"/>
            <a:chExt cx="1224000" cy="338554"/>
          </a:xfrm>
        </p:grpSpPr>
        <p:sp>
          <p:nvSpPr>
            <p:cNvPr id="14" name="矩形 13">
              <a:extLst>
                <a:ext uri="{FF2B5EF4-FFF2-40B4-BE49-F238E27FC236}">
                  <a16:creationId xmlns:a16="http://schemas.microsoft.com/office/drawing/2014/main" id="{9929C611-51AB-B2F0-5A06-C86852D5070A}"/>
                </a:ext>
              </a:extLst>
            </p:cNvPr>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a:extLst>
                <a:ext uri="{FF2B5EF4-FFF2-40B4-BE49-F238E27FC236}">
                  <a16:creationId xmlns:a16="http://schemas.microsoft.com/office/drawing/2014/main" id="{BBC4F3BA-F55E-DC84-A7A8-5582DA26B7C9}"/>
                </a:ext>
              </a:extLst>
            </p:cNvPr>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摘要简介</a:t>
              </a:r>
            </a:p>
          </p:txBody>
        </p:sp>
      </p:grpSp>
      <p:sp>
        <p:nvSpPr>
          <p:cNvPr id="16" name="矩形 15">
            <a:extLst>
              <a:ext uri="{FF2B5EF4-FFF2-40B4-BE49-F238E27FC236}">
                <a16:creationId xmlns:a16="http://schemas.microsoft.com/office/drawing/2014/main" id="{7C430C3E-C4C8-0FFE-CE60-E91494CAB868}"/>
              </a:ext>
            </a:extLst>
          </p:cNvPr>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a:extLst>
              <a:ext uri="{FF2B5EF4-FFF2-40B4-BE49-F238E27FC236}">
                <a16:creationId xmlns:a16="http://schemas.microsoft.com/office/drawing/2014/main" id="{C9168853-589C-5EE0-2BC1-852FE32288B5}"/>
              </a:ext>
            </a:extLst>
          </p:cNvPr>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a:extLst>
              <a:ext uri="{FF2B5EF4-FFF2-40B4-BE49-F238E27FC236}">
                <a16:creationId xmlns:a16="http://schemas.microsoft.com/office/drawing/2014/main" id="{1109981F-C088-4356-B576-0DCB71AAA9A3}"/>
              </a:ext>
            </a:extLst>
          </p:cNvPr>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22" name="图片 21">
            <a:extLst>
              <a:ext uri="{FF2B5EF4-FFF2-40B4-BE49-F238E27FC236}">
                <a16:creationId xmlns:a16="http://schemas.microsoft.com/office/drawing/2014/main" id="{44358E5A-37E7-0F23-C8E3-95A40636893C}"/>
              </a:ext>
            </a:extLst>
          </p:cNvPr>
          <p:cNvPicPr>
            <a:picLocks noChangeAspect="1"/>
          </p:cNvPicPr>
          <p:nvPr/>
        </p:nvPicPr>
        <p:blipFill>
          <a:blip r:embed="rId3"/>
          <a:stretch>
            <a:fillRect/>
          </a:stretch>
        </p:blipFill>
        <p:spPr>
          <a:xfrm>
            <a:off x="407887" y="1417703"/>
            <a:ext cx="11376226" cy="3899429"/>
          </a:xfrm>
          <a:prstGeom prst="rect">
            <a:avLst/>
          </a:prstGeom>
        </p:spPr>
      </p:pic>
      <p:sp>
        <p:nvSpPr>
          <p:cNvPr id="26" name="文本框 25">
            <a:extLst>
              <a:ext uri="{FF2B5EF4-FFF2-40B4-BE49-F238E27FC236}">
                <a16:creationId xmlns:a16="http://schemas.microsoft.com/office/drawing/2014/main" id="{14D33114-5BC3-5C5A-D4F3-F7E3EBD3F6E2}"/>
              </a:ext>
            </a:extLst>
          </p:cNvPr>
          <p:cNvSpPr txBox="1"/>
          <p:nvPr/>
        </p:nvSpPr>
        <p:spPr>
          <a:xfrm>
            <a:off x="284596" y="5440297"/>
            <a:ext cx="11662601" cy="1145057"/>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sz="1800" b="1" dirty="0"/>
              <a:t>可提示，可交互，类别无关：</a:t>
            </a:r>
            <a:r>
              <a:rPr lang="zh-CN" altLang="en-US" sz="1800" dirty="0"/>
              <a:t>初始帧可以由</a:t>
            </a:r>
            <a:r>
              <a:rPr lang="en-US" altLang="zh-CN" sz="1800" dirty="0"/>
              <a:t>point/mask/box</a:t>
            </a:r>
            <a:r>
              <a:rPr lang="zh-CN" altLang="en-US" sz="1800" dirty="0"/>
              <a:t>给出提示。</a:t>
            </a:r>
            <a:r>
              <a:rPr lang="zh-CN" altLang="en-US" dirty="0"/>
              <a:t>视频序列中可以输入</a:t>
            </a:r>
            <a:r>
              <a:rPr lang="en-US" altLang="zh-CN" dirty="0"/>
              <a:t>prompt</a:t>
            </a:r>
            <a:r>
              <a:rPr lang="zh-CN" altLang="en-US" dirty="0"/>
              <a:t>，提示模型从错误的跟踪中改正</a:t>
            </a:r>
            <a:r>
              <a:rPr lang="zh-CN" altLang="en-US" sz="1800" dirty="0"/>
              <a:t>。模型可以跟踪由</a:t>
            </a:r>
            <a:r>
              <a:rPr lang="en-US" altLang="zh-CN" sz="1800" dirty="0"/>
              <a:t>prompt</a:t>
            </a:r>
            <a:r>
              <a:rPr lang="zh-CN" altLang="en-US" sz="1800" dirty="0"/>
              <a:t>给出的任意目标，而不仅限于训练数据中存在的物体类别。</a:t>
            </a:r>
            <a:endParaRPr lang="en-US" altLang="zh-CN" sz="1800" dirty="0"/>
          </a:p>
          <a:p>
            <a:pPr marL="285750" indent="-285750">
              <a:lnSpc>
                <a:spcPct val="120000"/>
              </a:lnSpc>
              <a:spcAft>
                <a:spcPts val="600"/>
              </a:spcAft>
              <a:buFont typeface="Arial" panose="020B0604020202020204" pitchFamily="34" charset="0"/>
              <a:buChar char="•"/>
            </a:pPr>
            <a:r>
              <a:rPr lang="zh-CN" altLang="en-US" b="1" dirty="0"/>
              <a:t>数据引擎：</a:t>
            </a:r>
            <a:r>
              <a:rPr lang="zh-CN" altLang="en-US" dirty="0"/>
              <a:t>半自动标注数据，由模型标注更精确的数据，由数据训练更好的模型。</a:t>
            </a:r>
            <a:endParaRPr lang="en-US" altLang="zh-CN" sz="1800" dirty="0"/>
          </a:p>
        </p:txBody>
      </p:sp>
    </p:spTree>
    <p:extLst>
      <p:ext uri="{BB962C8B-B14F-4D97-AF65-F5344CB8AC3E}">
        <p14:creationId xmlns:p14="http://schemas.microsoft.com/office/powerpoint/2010/main" val="194690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9BF79-524E-2419-DA31-400968CF89DE}"/>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7364AAB8-6317-AAB5-3F90-508278B8DF0A}"/>
              </a:ext>
            </a:extLst>
          </p:cNvPr>
          <p:cNvSpPr txBox="1"/>
          <p:nvPr/>
        </p:nvSpPr>
        <p:spPr>
          <a:xfrm>
            <a:off x="244802" y="803026"/>
            <a:ext cx="11702396" cy="6334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SAM2</a:t>
            </a:r>
            <a:r>
              <a:rPr lang="zh-CN" altLang="en-US" sz="2000" b="1" dirty="0"/>
              <a:t>网络结构：重点是记忆系统（</a:t>
            </a:r>
            <a:r>
              <a:rPr lang="en-US" altLang="zh-CN" sz="2000" b="1" dirty="0"/>
              <a:t>Memory Attention </a:t>
            </a:r>
            <a:r>
              <a:rPr lang="zh-CN" altLang="en-US" sz="2000" b="1" dirty="0"/>
              <a:t>与 </a:t>
            </a:r>
            <a:r>
              <a:rPr lang="en-US" altLang="zh-CN" sz="2000" b="1" dirty="0"/>
              <a:t>Memory Bank</a:t>
            </a:r>
            <a:r>
              <a:rPr lang="zh-CN" altLang="en-US" sz="2000" b="1" dirty="0"/>
              <a:t>）</a:t>
            </a:r>
            <a:endParaRPr lang="zh-CN" altLang="en-US" sz="1800" b="1" dirty="0"/>
          </a:p>
        </p:txBody>
      </p:sp>
      <p:pic>
        <p:nvPicPr>
          <p:cNvPr id="24" name="图片 23">
            <a:extLst>
              <a:ext uri="{FF2B5EF4-FFF2-40B4-BE49-F238E27FC236}">
                <a16:creationId xmlns:a16="http://schemas.microsoft.com/office/drawing/2014/main" id="{6E39BE8E-303B-219C-A980-CBD906C35C67}"/>
              </a:ext>
            </a:extLst>
          </p:cNvPr>
          <p:cNvPicPr>
            <a:picLocks noChangeAspect="1"/>
          </p:cNvPicPr>
          <p:nvPr/>
        </p:nvPicPr>
        <p:blipFill>
          <a:blip r:embed="rId3"/>
          <a:stretch>
            <a:fillRect/>
          </a:stretch>
        </p:blipFill>
        <p:spPr>
          <a:xfrm>
            <a:off x="366701" y="1436441"/>
            <a:ext cx="11458598" cy="2383436"/>
          </a:xfrm>
          <a:prstGeom prst="rect">
            <a:avLst/>
          </a:prstGeom>
        </p:spPr>
      </p:pic>
      <p:sp>
        <p:nvSpPr>
          <p:cNvPr id="3" name="文本框 2">
            <a:extLst>
              <a:ext uri="{FF2B5EF4-FFF2-40B4-BE49-F238E27FC236}">
                <a16:creationId xmlns:a16="http://schemas.microsoft.com/office/drawing/2014/main" id="{F7F92CB7-BFE1-2457-288E-C6210D6409B3}"/>
              </a:ext>
            </a:extLst>
          </p:cNvPr>
          <p:cNvSpPr txBox="1"/>
          <p:nvPr/>
        </p:nvSpPr>
        <p:spPr>
          <a:xfrm>
            <a:off x="244801" y="3930572"/>
            <a:ext cx="11580497" cy="2628540"/>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b="1" dirty="0"/>
              <a:t>图像编码器（</a:t>
            </a:r>
            <a:r>
              <a:rPr lang="en-US" altLang="zh-CN" b="1" dirty="0"/>
              <a:t>Image Encoder</a:t>
            </a:r>
            <a:r>
              <a:rPr lang="zh-CN" altLang="en-US" b="1" dirty="0"/>
              <a:t>）：</a:t>
            </a:r>
            <a:r>
              <a:rPr lang="en-US" altLang="zh-CN" dirty="0" err="1"/>
              <a:t>ViT</a:t>
            </a:r>
            <a:r>
              <a:rPr lang="zh-CN" altLang="en-US" dirty="0"/>
              <a:t>，使用自注意力提取整个图像的特征，输入分辨率为</a:t>
            </a:r>
            <a:r>
              <a:rPr lang="en-US" altLang="zh-CN" dirty="0"/>
              <a:t>1024×1024</a:t>
            </a:r>
            <a:r>
              <a:rPr lang="zh-CN" altLang="en-US" dirty="0"/>
              <a:t>。</a:t>
            </a:r>
            <a:endParaRPr lang="en-US" altLang="zh-CN" dirty="0"/>
          </a:p>
          <a:p>
            <a:pPr marL="285750" indent="-285750">
              <a:lnSpc>
                <a:spcPct val="120000"/>
              </a:lnSpc>
              <a:spcAft>
                <a:spcPts val="600"/>
              </a:spcAft>
              <a:buFont typeface="Arial" panose="020B0604020202020204" pitchFamily="34" charset="0"/>
              <a:buChar char="•"/>
            </a:pPr>
            <a:r>
              <a:rPr lang="zh-CN" altLang="en-US" sz="1800" b="1" dirty="0"/>
              <a:t>注意力交互（</a:t>
            </a:r>
            <a:r>
              <a:rPr lang="en-US" altLang="zh-CN" sz="1800" b="1" dirty="0"/>
              <a:t>Memory Attention</a:t>
            </a:r>
            <a:r>
              <a:rPr lang="zh-CN" altLang="en-US" sz="1800" b="1" dirty="0"/>
              <a:t>）：</a:t>
            </a:r>
            <a:r>
              <a:rPr lang="zh-CN" altLang="en-US" sz="1800" dirty="0"/>
              <a:t>将当前帧特征与</a:t>
            </a:r>
            <a:r>
              <a:rPr lang="en-US" altLang="zh-CN" dirty="0"/>
              <a:t>M</a:t>
            </a:r>
            <a:r>
              <a:rPr lang="en-US" altLang="zh-CN" sz="1800" dirty="0"/>
              <a:t>emory Bank</a:t>
            </a:r>
            <a:r>
              <a:rPr lang="zh-CN" altLang="en-US" sz="1800" dirty="0"/>
              <a:t>中的特征进行交互，得到增强的特征图。</a:t>
            </a:r>
            <a:endParaRPr lang="en-US" altLang="zh-CN" sz="1800" dirty="0"/>
          </a:p>
          <a:p>
            <a:pPr marL="285750" indent="-285750">
              <a:lnSpc>
                <a:spcPct val="120000"/>
              </a:lnSpc>
              <a:spcAft>
                <a:spcPts val="600"/>
              </a:spcAft>
              <a:buFont typeface="Arial" panose="020B0604020202020204" pitchFamily="34" charset="0"/>
              <a:buChar char="•"/>
            </a:pPr>
            <a:r>
              <a:rPr lang="zh-CN" altLang="en-US" b="1" dirty="0"/>
              <a:t>头网络（</a:t>
            </a:r>
            <a:r>
              <a:rPr lang="en-US" altLang="zh-CN" b="1" dirty="0"/>
              <a:t>Head / Mask Decoder</a:t>
            </a:r>
            <a:r>
              <a:rPr lang="zh-CN" altLang="en-US" b="1" dirty="0"/>
              <a:t>）：</a:t>
            </a:r>
            <a:r>
              <a:rPr lang="zh-CN" altLang="en-US" dirty="0"/>
              <a:t>将当前帧的特征图输入到头网络，头网络结合当前帧</a:t>
            </a:r>
            <a:r>
              <a:rPr lang="en-US" altLang="zh-CN" dirty="0"/>
              <a:t>prompt</a:t>
            </a:r>
            <a:r>
              <a:rPr lang="zh-CN" altLang="en-US" dirty="0"/>
              <a:t>得到跟踪结果。这里跟踪结果是</a:t>
            </a:r>
            <a:r>
              <a:rPr lang="en-US" altLang="zh-CN" dirty="0"/>
              <a:t>mask</a:t>
            </a:r>
            <a:r>
              <a:rPr lang="zh-CN" altLang="en-US" dirty="0"/>
              <a:t>，可以转换为</a:t>
            </a:r>
            <a:r>
              <a:rPr lang="en-US" altLang="zh-CN" dirty="0"/>
              <a:t>box</a:t>
            </a:r>
            <a:r>
              <a:rPr lang="zh-CN" altLang="en-US" dirty="0"/>
              <a:t>。</a:t>
            </a:r>
            <a:endParaRPr lang="en-US" altLang="zh-CN" dirty="0"/>
          </a:p>
          <a:p>
            <a:pPr marL="285750" indent="-285750">
              <a:lnSpc>
                <a:spcPct val="120000"/>
              </a:lnSpc>
              <a:spcAft>
                <a:spcPts val="600"/>
              </a:spcAft>
              <a:buFont typeface="Arial" panose="020B0604020202020204" pitchFamily="34" charset="0"/>
              <a:buChar char="•"/>
            </a:pPr>
            <a:r>
              <a:rPr lang="zh-CN" altLang="en-US" sz="1800" b="1" dirty="0"/>
              <a:t>历史特征编码（</a:t>
            </a:r>
            <a:r>
              <a:rPr lang="en-US" altLang="zh-CN" sz="1800" b="1" dirty="0"/>
              <a:t>Memory Encoder</a:t>
            </a:r>
            <a:r>
              <a:rPr lang="zh-CN" altLang="en-US" sz="1800" b="1" dirty="0"/>
              <a:t>）：</a:t>
            </a:r>
            <a:r>
              <a:rPr lang="zh-CN" altLang="en-US" dirty="0"/>
              <a:t>输入掩码经过一个金字塔结构的下采样器，通过</a:t>
            </a:r>
            <a:r>
              <a:rPr lang="en-US" altLang="zh-CN" dirty="0"/>
              <a:t>4</a:t>
            </a:r>
            <a:r>
              <a:rPr lang="zh-CN" altLang="en-US" dirty="0"/>
              <a:t>次</a:t>
            </a:r>
            <a:r>
              <a:rPr lang="en-US" altLang="zh-CN" dirty="0"/>
              <a:t>stride=2</a:t>
            </a:r>
            <a:r>
              <a:rPr lang="zh-CN" altLang="en-US" dirty="0"/>
              <a:t>的卷积逐步降低分辨率并增加通道数，像素特征经过</a:t>
            </a:r>
            <a:r>
              <a:rPr lang="en-US" altLang="zh-CN" dirty="0"/>
              <a:t>1x1</a:t>
            </a:r>
            <a:r>
              <a:rPr lang="zh-CN" altLang="en-US" dirty="0"/>
              <a:t>卷积投影层处理，使用融合模块（深度可分离卷积</a:t>
            </a:r>
            <a:r>
              <a:rPr lang="en-US" altLang="zh-CN" dirty="0"/>
              <a:t>+MLP</a:t>
            </a:r>
            <a:r>
              <a:rPr lang="zh-CN" altLang="en-US" dirty="0"/>
              <a:t>）融合掩码和像素特征，并加入位置编码，最后投影到</a:t>
            </a:r>
            <a:r>
              <a:rPr lang="en-US" altLang="zh-CN" dirty="0"/>
              <a:t>64</a:t>
            </a:r>
            <a:r>
              <a:rPr lang="zh-CN" altLang="en-US" dirty="0"/>
              <a:t>维输出。</a:t>
            </a:r>
            <a:endParaRPr lang="en-US" altLang="zh-CN" sz="1800" b="1" dirty="0"/>
          </a:p>
        </p:txBody>
      </p:sp>
      <p:sp>
        <p:nvSpPr>
          <p:cNvPr id="2" name="矩形 1">
            <a:extLst>
              <a:ext uri="{FF2B5EF4-FFF2-40B4-BE49-F238E27FC236}">
                <a16:creationId xmlns:a16="http://schemas.microsoft.com/office/drawing/2014/main" id="{4E1FFE3C-978B-67EB-ABA9-76A332C59D56}"/>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矩形 3">
            <a:extLst>
              <a:ext uri="{FF2B5EF4-FFF2-40B4-BE49-F238E27FC236}">
                <a16:creationId xmlns:a16="http://schemas.microsoft.com/office/drawing/2014/main" id="{8A7FDDC7-77CE-210D-60DA-51553204A7E5}"/>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5" name="组合 4">
            <a:extLst>
              <a:ext uri="{FF2B5EF4-FFF2-40B4-BE49-F238E27FC236}">
                <a16:creationId xmlns:a16="http://schemas.microsoft.com/office/drawing/2014/main" id="{525F675E-DD44-8F53-BE87-D3CD2B82D91E}"/>
              </a:ext>
            </a:extLst>
          </p:cNvPr>
          <p:cNvGrpSpPr/>
          <p:nvPr/>
        </p:nvGrpSpPr>
        <p:grpSpPr>
          <a:xfrm>
            <a:off x="1617326" y="147430"/>
            <a:ext cx="1224000" cy="338554"/>
            <a:chOff x="2878968" y="162550"/>
            <a:chExt cx="1224000" cy="338554"/>
          </a:xfrm>
        </p:grpSpPr>
        <p:sp>
          <p:nvSpPr>
            <p:cNvPr id="6" name="矩形 5">
              <a:extLst>
                <a:ext uri="{FF2B5EF4-FFF2-40B4-BE49-F238E27FC236}">
                  <a16:creationId xmlns:a16="http://schemas.microsoft.com/office/drawing/2014/main" id="{339A0A95-4BD3-2D51-B7A6-1FB8B4B08D09}"/>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7" name="矩形 6">
              <a:extLst>
                <a:ext uri="{FF2B5EF4-FFF2-40B4-BE49-F238E27FC236}">
                  <a16:creationId xmlns:a16="http://schemas.microsoft.com/office/drawing/2014/main" id="{23E849C2-EE46-412F-19E5-FA58C31A47C4}"/>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8" name="矩形 7">
            <a:extLst>
              <a:ext uri="{FF2B5EF4-FFF2-40B4-BE49-F238E27FC236}">
                <a16:creationId xmlns:a16="http://schemas.microsoft.com/office/drawing/2014/main" id="{8F5A1E16-85C0-26C2-D8B8-2A19CCED860E}"/>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9" name="矩形 8">
            <a:extLst>
              <a:ext uri="{FF2B5EF4-FFF2-40B4-BE49-F238E27FC236}">
                <a16:creationId xmlns:a16="http://schemas.microsoft.com/office/drawing/2014/main" id="{798AA1CA-3115-9D2C-7A54-60E929D10467}"/>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594872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8B5F8-2C74-47F9-3EC5-7124D77367A8}"/>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986E2D1A-7151-427F-C746-D6B0E40A5CB2}"/>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图像编码器：特征提取</a:t>
            </a:r>
            <a:r>
              <a:rPr lang="en-US" altLang="zh-CN" sz="2000" b="1" dirty="0"/>
              <a:t>Backbone</a:t>
            </a:r>
            <a:endParaRPr lang="zh-CN" altLang="en-US" sz="1800" b="1" dirty="0"/>
          </a:p>
        </p:txBody>
      </p:sp>
      <p:sp>
        <p:nvSpPr>
          <p:cNvPr id="2" name="文本框 1">
            <a:extLst>
              <a:ext uri="{FF2B5EF4-FFF2-40B4-BE49-F238E27FC236}">
                <a16:creationId xmlns:a16="http://schemas.microsoft.com/office/drawing/2014/main" id="{2B954F34-A4B8-09C5-AA17-97E75452E467}"/>
              </a:ext>
            </a:extLst>
          </p:cNvPr>
          <p:cNvSpPr txBox="1"/>
          <p:nvPr/>
        </p:nvSpPr>
        <p:spPr>
          <a:xfrm>
            <a:off x="244801" y="1325747"/>
            <a:ext cx="11702396" cy="812658"/>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sz="1800" dirty="0"/>
              <a:t>整个图像编码器由两个主要部分组成：</a:t>
            </a:r>
            <a:r>
              <a:rPr lang="en-US" altLang="zh-CN" sz="1800" dirty="0"/>
              <a:t>trunk</a:t>
            </a:r>
            <a:r>
              <a:rPr lang="zh-CN" altLang="en-US" sz="1800" dirty="0"/>
              <a:t>（</a:t>
            </a:r>
            <a:r>
              <a:rPr lang="en-US" altLang="zh-CN" sz="1800" dirty="0" err="1"/>
              <a:t>Hiera</a:t>
            </a:r>
            <a:r>
              <a:rPr lang="zh-CN" altLang="en-US" sz="1800" dirty="0"/>
              <a:t>主干网络）和  </a:t>
            </a:r>
            <a:r>
              <a:rPr lang="en-US" altLang="zh-CN" sz="1800" dirty="0"/>
              <a:t>neck</a:t>
            </a:r>
            <a:r>
              <a:rPr lang="zh-CN" altLang="en-US" sz="1800" dirty="0"/>
              <a:t>（特征金字塔网络</a:t>
            </a:r>
            <a:r>
              <a:rPr lang="en-US" altLang="zh-CN" sz="1800" dirty="0"/>
              <a:t>FPN</a:t>
            </a:r>
            <a:r>
              <a:rPr lang="zh-CN" altLang="en-US" sz="1800" dirty="0"/>
              <a:t>）。</a:t>
            </a:r>
            <a:endParaRPr lang="en-US" altLang="zh-CN" sz="1800" dirty="0"/>
          </a:p>
          <a:p>
            <a:pPr marL="285750" indent="-285750">
              <a:lnSpc>
                <a:spcPct val="120000"/>
              </a:lnSpc>
              <a:spcAft>
                <a:spcPts val="600"/>
              </a:spcAft>
              <a:buFont typeface="Arial" panose="020B0604020202020204" pitchFamily="34" charset="0"/>
              <a:buChar char="•"/>
            </a:pPr>
            <a:r>
              <a:rPr lang="en-US" altLang="zh-CN" sz="1800" dirty="0" err="1"/>
              <a:t>Hiera</a:t>
            </a:r>
            <a:r>
              <a:rPr lang="zh-CN" altLang="en-US" sz="1800" dirty="0"/>
              <a:t>是一个层次化的</a:t>
            </a:r>
            <a:r>
              <a:rPr lang="en-US" altLang="zh-CN" sz="1800" dirty="0"/>
              <a:t>Vision </a:t>
            </a:r>
            <a:r>
              <a:rPr lang="en-US" altLang="zh-CN" dirty="0"/>
              <a:t>T</a:t>
            </a:r>
            <a:r>
              <a:rPr lang="en-US" altLang="zh-CN" sz="1800" dirty="0"/>
              <a:t>ransformer</a:t>
            </a:r>
            <a:r>
              <a:rPr lang="zh-CN" altLang="en-US" sz="1800" dirty="0"/>
              <a:t>结构，采用渐进式的特征分辨率下采样策略。</a:t>
            </a:r>
            <a:endParaRPr lang="en-US" altLang="zh-CN" sz="1800" dirty="0"/>
          </a:p>
        </p:txBody>
      </p:sp>
      <p:sp>
        <p:nvSpPr>
          <p:cNvPr id="4" name="文本框 3">
            <a:extLst>
              <a:ext uri="{FF2B5EF4-FFF2-40B4-BE49-F238E27FC236}">
                <a16:creationId xmlns:a16="http://schemas.microsoft.com/office/drawing/2014/main" id="{63BD7360-4963-D299-9184-95C8E29277A3}"/>
              </a:ext>
            </a:extLst>
          </p:cNvPr>
          <p:cNvSpPr txBox="1"/>
          <p:nvPr/>
        </p:nvSpPr>
        <p:spPr>
          <a:xfrm>
            <a:off x="287659" y="2217443"/>
            <a:ext cx="11585300" cy="3524170"/>
          </a:xfrm>
          <a:prstGeom prst="rect">
            <a:avLst/>
          </a:prstGeom>
          <a:noFill/>
        </p:spPr>
        <p:txBody>
          <a:bodyPr wrap="square">
            <a:spAutoFit/>
          </a:bodyPr>
          <a:lstStyle/>
          <a:p>
            <a:pPr>
              <a:lnSpc>
                <a:spcPct val="120000"/>
              </a:lnSpc>
              <a:spcAft>
                <a:spcPts val="600"/>
              </a:spcAft>
            </a:pPr>
            <a:r>
              <a:rPr lang="zh-CN" altLang="en-US" b="1" dirty="0"/>
              <a:t>网络结构：</a:t>
            </a:r>
            <a:endParaRPr lang="en-US" altLang="zh-CN" b="1" dirty="0"/>
          </a:p>
          <a:p>
            <a:pPr marL="342900" indent="-342900">
              <a:lnSpc>
                <a:spcPct val="120000"/>
              </a:lnSpc>
              <a:spcAft>
                <a:spcPts val="600"/>
              </a:spcAft>
              <a:buFont typeface="+mj-lt"/>
              <a:buAutoNum type="arabicPeriod"/>
            </a:pPr>
            <a:r>
              <a:rPr lang="en-US" altLang="zh-CN" b="1" dirty="0"/>
              <a:t>Patch Embedding</a:t>
            </a:r>
            <a:r>
              <a:rPr lang="zh-CN" altLang="en-US" b="1" dirty="0"/>
              <a:t>层：</a:t>
            </a:r>
            <a:r>
              <a:rPr lang="zh-CN" altLang="en-US" dirty="0"/>
              <a:t>使用</a:t>
            </a:r>
            <a:r>
              <a:rPr lang="en-US" altLang="zh-CN" dirty="0"/>
              <a:t>7×7</a:t>
            </a:r>
            <a:r>
              <a:rPr lang="zh-CN" altLang="en-US" dirty="0"/>
              <a:t>的卷积层，步长为</a:t>
            </a:r>
            <a:r>
              <a:rPr lang="en-US" altLang="zh-CN" dirty="0"/>
              <a:t>4</a:t>
            </a:r>
            <a:r>
              <a:rPr lang="zh-CN" altLang="en-US" dirty="0"/>
              <a:t>，将输入图像转换为</a:t>
            </a:r>
            <a:r>
              <a:rPr lang="en-US" altLang="zh-CN" dirty="0"/>
              <a:t>token</a:t>
            </a:r>
            <a:r>
              <a:rPr lang="zh-CN" altLang="en-US" dirty="0"/>
              <a:t>序列，输出通道数为</a:t>
            </a:r>
            <a:r>
              <a:rPr lang="en-US" altLang="zh-CN" dirty="0"/>
              <a:t>144</a:t>
            </a:r>
            <a:r>
              <a:rPr lang="zh-CN" altLang="en-US" dirty="0"/>
              <a:t>。</a:t>
            </a:r>
            <a:endParaRPr lang="en-US" altLang="zh-CN" dirty="0"/>
          </a:p>
          <a:p>
            <a:pPr marL="342900" indent="-342900">
              <a:lnSpc>
                <a:spcPct val="120000"/>
              </a:lnSpc>
              <a:spcAft>
                <a:spcPts val="600"/>
              </a:spcAft>
              <a:buFont typeface="+mj-lt"/>
              <a:buAutoNum type="arabicPeriod"/>
            </a:pPr>
            <a:r>
              <a:rPr lang="zh-CN" altLang="en-US" b="1" dirty="0"/>
              <a:t>主体</a:t>
            </a:r>
            <a:r>
              <a:rPr lang="en-US" altLang="zh-CN" b="1" dirty="0"/>
              <a:t>Block</a:t>
            </a:r>
            <a:r>
              <a:rPr lang="zh-CN" altLang="en-US" b="1" dirty="0"/>
              <a:t>结构：</a:t>
            </a:r>
            <a:r>
              <a:rPr lang="zh-CN" altLang="en-US" dirty="0"/>
              <a:t>整个网络包含</a:t>
            </a:r>
            <a:r>
              <a:rPr lang="en-US" altLang="zh-CN" dirty="0"/>
              <a:t>48</a:t>
            </a:r>
            <a:r>
              <a:rPr lang="zh-CN" altLang="en-US" dirty="0"/>
              <a:t>个多尺度</a:t>
            </a:r>
            <a:r>
              <a:rPr lang="en-US" altLang="zh-CN" dirty="0"/>
              <a:t>Block</a:t>
            </a:r>
            <a:r>
              <a:rPr lang="zh-CN" altLang="en-US" dirty="0"/>
              <a:t>，分为</a:t>
            </a:r>
            <a:r>
              <a:rPr lang="en-US" altLang="zh-CN" dirty="0"/>
              <a:t>4</a:t>
            </a:r>
            <a:r>
              <a:rPr lang="zh-CN" altLang="en-US" dirty="0"/>
              <a:t>个阶段。</a:t>
            </a:r>
            <a:endParaRPr lang="en-US" altLang="zh-CN" dirty="0"/>
          </a:p>
          <a:p>
            <a:pPr marL="342900" indent="-342900">
              <a:lnSpc>
                <a:spcPct val="120000"/>
              </a:lnSpc>
              <a:spcAft>
                <a:spcPts val="600"/>
              </a:spcAft>
              <a:buFont typeface="+mj-lt"/>
              <a:buAutoNum type="arabicPeriod"/>
            </a:pPr>
            <a:endParaRPr lang="en-US" altLang="zh-CN" dirty="0"/>
          </a:p>
          <a:p>
            <a:pPr marL="342900" indent="-342900">
              <a:lnSpc>
                <a:spcPct val="120000"/>
              </a:lnSpc>
              <a:spcAft>
                <a:spcPts val="600"/>
              </a:spcAft>
              <a:buFont typeface="+mj-lt"/>
              <a:buAutoNum type="arabicPeriod"/>
            </a:pPr>
            <a:endParaRPr lang="en-US" altLang="zh-CN" dirty="0"/>
          </a:p>
          <a:p>
            <a:pPr marL="342900" indent="-342900">
              <a:lnSpc>
                <a:spcPct val="120000"/>
              </a:lnSpc>
              <a:spcAft>
                <a:spcPts val="600"/>
              </a:spcAft>
              <a:buFont typeface="+mj-lt"/>
              <a:buAutoNum type="arabicPeriod"/>
            </a:pPr>
            <a:r>
              <a:rPr lang="zh-CN" altLang="en-US" b="1" dirty="0"/>
              <a:t>特征图分辨率变化：</a:t>
            </a:r>
            <a:r>
              <a:rPr lang="zh-CN" altLang="en-US" dirty="0"/>
              <a:t>通过特殊的多尺度</a:t>
            </a:r>
            <a:r>
              <a:rPr lang="en-US" altLang="zh-CN" dirty="0"/>
              <a:t>Block</a:t>
            </a:r>
            <a:r>
              <a:rPr lang="zh-CN" altLang="en-US" dirty="0"/>
              <a:t>（普通的</a:t>
            </a:r>
            <a:r>
              <a:rPr lang="en-US" altLang="zh-CN" dirty="0"/>
              <a:t>Block</a:t>
            </a:r>
            <a:r>
              <a:rPr lang="zh-CN" altLang="en-US" dirty="0"/>
              <a:t>包含层归一化、</a:t>
            </a:r>
            <a:r>
              <a:rPr lang="en-US" altLang="zh-CN" dirty="0"/>
              <a:t>Attention</a:t>
            </a:r>
            <a:r>
              <a:rPr lang="zh-CN" altLang="en-US" dirty="0"/>
              <a:t>、</a:t>
            </a:r>
            <a:r>
              <a:rPr lang="en-US" altLang="zh-CN" dirty="0"/>
              <a:t>MLP</a:t>
            </a:r>
            <a:r>
              <a:rPr lang="zh-CN" altLang="en-US" dirty="0"/>
              <a:t>、残差连接）实现下采样，它们位于第</a:t>
            </a:r>
            <a:r>
              <a:rPr lang="en-US" altLang="zh-CN" dirty="0"/>
              <a:t>2</a:t>
            </a:r>
            <a:r>
              <a:rPr lang="zh-CN" altLang="en-US" dirty="0"/>
              <a:t>、</a:t>
            </a:r>
            <a:r>
              <a:rPr lang="en-US" altLang="zh-CN" dirty="0"/>
              <a:t>8</a:t>
            </a:r>
            <a:r>
              <a:rPr lang="zh-CN" altLang="en-US" dirty="0"/>
              <a:t>、</a:t>
            </a:r>
            <a:r>
              <a:rPr lang="en-US" altLang="zh-CN" dirty="0"/>
              <a:t>44</a:t>
            </a:r>
            <a:r>
              <a:rPr lang="zh-CN" altLang="en-US" dirty="0"/>
              <a:t>个</a:t>
            </a:r>
            <a:r>
              <a:rPr lang="en-US" altLang="zh-CN" dirty="0"/>
              <a:t>block</a:t>
            </a:r>
            <a:r>
              <a:rPr lang="zh-CN" altLang="en-US" dirty="0"/>
              <a:t>。每个下采样</a:t>
            </a:r>
            <a:r>
              <a:rPr lang="en-US" altLang="zh-CN" dirty="0"/>
              <a:t>block</a:t>
            </a:r>
            <a:r>
              <a:rPr lang="zh-CN" altLang="en-US" dirty="0"/>
              <a:t>都包含</a:t>
            </a:r>
            <a:r>
              <a:rPr lang="en-US" altLang="zh-CN" dirty="0"/>
              <a:t>MaxPool2d</a:t>
            </a:r>
            <a:r>
              <a:rPr lang="zh-CN" altLang="en-US" dirty="0"/>
              <a:t>和投影层，使</a:t>
            </a:r>
            <a:r>
              <a:rPr lang="en-US" altLang="zh-CN" dirty="0"/>
              <a:t>channel</a:t>
            </a:r>
            <a:r>
              <a:rPr lang="zh-CN" altLang="en-US" dirty="0"/>
              <a:t>数翻倍。</a:t>
            </a:r>
            <a:endParaRPr lang="en-US" altLang="zh-CN" dirty="0"/>
          </a:p>
          <a:p>
            <a:pPr marL="342900" indent="-342900">
              <a:lnSpc>
                <a:spcPct val="120000"/>
              </a:lnSpc>
              <a:spcAft>
                <a:spcPts val="600"/>
              </a:spcAft>
              <a:buFont typeface="+mj-lt"/>
              <a:buAutoNum type="arabicPeriod"/>
            </a:pPr>
            <a:r>
              <a:rPr lang="zh-CN" altLang="en-US" b="1" dirty="0"/>
              <a:t>特征金字塔网络（</a:t>
            </a:r>
            <a:r>
              <a:rPr lang="en-US" altLang="zh-CN" b="1" dirty="0"/>
              <a:t>FPN</a:t>
            </a:r>
            <a:r>
              <a:rPr lang="zh-CN" altLang="en-US" b="1" dirty="0"/>
              <a:t>）：</a:t>
            </a:r>
            <a:r>
              <a:rPr lang="zh-CN" altLang="en-US" dirty="0"/>
              <a:t>使用</a:t>
            </a:r>
            <a:r>
              <a:rPr lang="en-US" altLang="zh-CN" dirty="0"/>
              <a:t>4</a:t>
            </a:r>
            <a:r>
              <a:rPr lang="zh-CN" altLang="en-US" dirty="0"/>
              <a:t>个</a:t>
            </a:r>
            <a:r>
              <a:rPr lang="en-US" altLang="zh-CN" dirty="0"/>
              <a:t>1×1</a:t>
            </a:r>
            <a:r>
              <a:rPr lang="zh-CN" altLang="en-US" dirty="0"/>
              <a:t>卷积层将不同尺度的特征统一到</a:t>
            </a:r>
            <a:r>
              <a:rPr lang="en-US" altLang="zh-CN" dirty="0"/>
              <a:t>256</a:t>
            </a:r>
            <a:r>
              <a:rPr lang="zh-CN" altLang="en-US" dirty="0"/>
              <a:t>通道，得到</a:t>
            </a:r>
            <a:r>
              <a:rPr lang="en-US" altLang="zh-CN" dirty="0"/>
              <a:t>4</a:t>
            </a:r>
            <a:r>
              <a:rPr lang="zh-CN" altLang="en-US" dirty="0"/>
              <a:t>个</a:t>
            </a:r>
            <a:r>
              <a:rPr lang="en-US" altLang="zh-CN" dirty="0"/>
              <a:t>256</a:t>
            </a:r>
            <a:r>
              <a:rPr lang="zh-CN" altLang="en-US" dirty="0"/>
              <a:t>通道的、不同空间尺度（</a:t>
            </a:r>
            <a:r>
              <a:rPr lang="en-US" altLang="zh-CN" dirty="0"/>
              <a:t>256, 128, 64, 12</a:t>
            </a:r>
            <a:r>
              <a:rPr lang="zh-CN" altLang="en-US" dirty="0"/>
              <a:t>）的特征，以及相同尺度的位置编码（</a:t>
            </a:r>
            <a:r>
              <a:rPr lang="en-US" altLang="zh-CN" dirty="0"/>
              <a:t>Position Embedding Sine</a:t>
            </a:r>
            <a:r>
              <a:rPr lang="zh-CN" altLang="en-US" dirty="0"/>
              <a:t>）。</a:t>
            </a:r>
          </a:p>
        </p:txBody>
      </p:sp>
      <p:sp>
        <p:nvSpPr>
          <p:cNvPr id="9" name="文本框 8">
            <a:extLst>
              <a:ext uri="{FF2B5EF4-FFF2-40B4-BE49-F238E27FC236}">
                <a16:creationId xmlns:a16="http://schemas.microsoft.com/office/drawing/2014/main" id="{9DBBE694-B263-6500-E2E0-DD296DB3BFEA}"/>
              </a:ext>
            </a:extLst>
          </p:cNvPr>
          <p:cNvSpPr txBox="1"/>
          <p:nvPr/>
        </p:nvSpPr>
        <p:spPr>
          <a:xfrm>
            <a:off x="284597" y="5826424"/>
            <a:ext cx="11702396" cy="735714"/>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en-US" altLang="zh-CN" dirty="0" err="1"/>
              <a:t>Hiera</a:t>
            </a:r>
            <a:r>
              <a:rPr lang="zh-CN" altLang="en-US" dirty="0"/>
              <a:t>骨干网络将</a:t>
            </a:r>
            <a:r>
              <a:rPr lang="en-US" altLang="zh-CN" dirty="0"/>
              <a:t>Transformer</a:t>
            </a:r>
            <a:r>
              <a:rPr lang="zh-CN" altLang="en-US" dirty="0"/>
              <a:t>的自注意力机制和下采样操作结合起来，使用</a:t>
            </a:r>
            <a:r>
              <a:rPr lang="en-US" altLang="zh-CN" dirty="0"/>
              <a:t>FPN Neck</a:t>
            </a:r>
            <a:r>
              <a:rPr lang="zh-CN" altLang="en-US" dirty="0"/>
              <a:t>将不同尺度的特征统一到</a:t>
            </a:r>
            <a:r>
              <a:rPr lang="en-US" altLang="zh-CN" dirty="0"/>
              <a:t>256</a:t>
            </a:r>
            <a:r>
              <a:rPr lang="zh-CN" altLang="en-US" dirty="0"/>
              <a:t>通道，捕获多尺度信息。最后丢弃最低分辨率（</a:t>
            </a:r>
            <a:r>
              <a:rPr lang="en-US" altLang="zh-CN" dirty="0">
                <a:latin typeface="Times New Roman" panose="02020603050405020304" pitchFamily="18" charset="0"/>
                <a:cs typeface="Times New Roman" panose="02020603050405020304" pitchFamily="18" charset="0"/>
              </a:rPr>
              <a:t>Stage 4</a:t>
            </a:r>
            <a:r>
              <a:rPr lang="zh-CN" altLang="en-US" dirty="0"/>
              <a:t>）的特征，保留另外</a:t>
            </a:r>
            <a:r>
              <a:rPr lang="en-US" altLang="zh-CN" dirty="0"/>
              <a:t>3</a:t>
            </a:r>
            <a:r>
              <a:rPr lang="zh-CN" altLang="en-US" dirty="0"/>
              <a:t>个</a:t>
            </a:r>
            <a:r>
              <a:rPr lang="en-US" altLang="zh-CN" dirty="0"/>
              <a:t>Stage</a:t>
            </a:r>
            <a:r>
              <a:rPr lang="zh-CN" altLang="en-US" dirty="0"/>
              <a:t>的特征和位置编码。</a:t>
            </a:r>
            <a:endParaRPr lang="en-US" altLang="zh-CN" sz="1800" dirty="0"/>
          </a:p>
        </p:txBody>
      </p:sp>
      <p:graphicFrame>
        <p:nvGraphicFramePr>
          <p:cNvPr id="20" name="表格 19">
            <a:extLst>
              <a:ext uri="{FF2B5EF4-FFF2-40B4-BE49-F238E27FC236}">
                <a16:creationId xmlns:a16="http://schemas.microsoft.com/office/drawing/2014/main" id="{52AA5421-6504-95A8-D28B-414491BF5AE1}"/>
              </a:ext>
            </a:extLst>
          </p:cNvPr>
          <p:cNvGraphicFramePr>
            <a:graphicFrameLocks noGrp="1"/>
          </p:cNvGraphicFramePr>
          <p:nvPr/>
        </p:nvGraphicFramePr>
        <p:xfrm>
          <a:off x="1607629" y="3429000"/>
          <a:ext cx="9056332" cy="741680"/>
        </p:xfrm>
        <a:graphic>
          <a:graphicData uri="http://schemas.openxmlformats.org/drawingml/2006/table">
            <a:tbl>
              <a:tblPr firstRow="1" bandRow="1">
                <a:tableStyleId>{2D5ABB26-0587-4C30-8999-92F81FD0307C}</a:tableStyleId>
              </a:tblPr>
              <a:tblGrid>
                <a:gridCol w="4528166">
                  <a:extLst>
                    <a:ext uri="{9D8B030D-6E8A-4147-A177-3AD203B41FA5}">
                      <a16:colId xmlns:a16="http://schemas.microsoft.com/office/drawing/2014/main" val="2234574945"/>
                    </a:ext>
                  </a:extLst>
                </a:gridCol>
                <a:gridCol w="4528166">
                  <a:extLst>
                    <a:ext uri="{9D8B030D-6E8A-4147-A177-3AD203B41FA5}">
                      <a16:colId xmlns:a16="http://schemas.microsoft.com/office/drawing/2014/main" val="3015508008"/>
                    </a:ext>
                  </a:extLst>
                </a:gridCol>
              </a:tblGrid>
              <a:tr h="370840">
                <a:tc>
                  <a:txBody>
                    <a:bodyPr/>
                    <a:lstStyle/>
                    <a:p>
                      <a:r>
                        <a:rPr lang="en-US" altLang="zh-CN" dirty="0">
                          <a:solidFill>
                            <a:schemeClr val="accent1">
                              <a:lumMod val="75000"/>
                            </a:schemeClr>
                          </a:solidFill>
                          <a:latin typeface="Times New Roman" panose="02020603050405020304" pitchFamily="18" charset="0"/>
                          <a:cs typeface="Times New Roman" panose="02020603050405020304" pitchFamily="18" charset="0"/>
                        </a:rPr>
                        <a:t>Stage 1:   2</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个</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blocks</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[1, 144, 256, 256]</a:t>
                      </a:r>
                      <a:endParaRPr lang="zh-CN" altLang="en-US" dirty="0">
                        <a:solidFill>
                          <a:schemeClr val="accent1">
                            <a:lumMod val="75000"/>
                          </a:schemeClr>
                        </a:solidFill>
                        <a:latin typeface="Times New Roman" panose="02020603050405020304" pitchFamily="18" charset="0"/>
                        <a:cs typeface="Times New Roman" panose="02020603050405020304" pitchFamily="18" charset="0"/>
                      </a:endParaRPr>
                    </a:p>
                  </a:txBody>
                  <a:tcPr/>
                </a:tc>
                <a:tc>
                  <a:txBody>
                    <a:bodyPr/>
                    <a:lstStyle/>
                    <a:p>
                      <a:r>
                        <a:rPr lang="en-US" altLang="zh-CN" dirty="0">
                          <a:solidFill>
                            <a:schemeClr val="accent1">
                              <a:lumMod val="75000"/>
                            </a:schemeClr>
                          </a:solidFill>
                          <a:latin typeface="Times New Roman" panose="02020603050405020304" pitchFamily="18" charset="0"/>
                          <a:cs typeface="Times New Roman" panose="02020603050405020304" pitchFamily="18" charset="0"/>
                        </a:rPr>
                        <a:t>Stage 3:   36</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个</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blocks</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[1, 576, 64, 64]</a:t>
                      </a:r>
                      <a:endParaRPr lang="zh-CN" altLang="en-US" dirty="0">
                        <a:solidFill>
                          <a:schemeClr val="accent1">
                            <a:lumMod val="7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06677932"/>
                  </a:ext>
                </a:extLst>
              </a:tr>
              <a:tr h="370840">
                <a:tc>
                  <a:txBody>
                    <a:bodyPr/>
                    <a:lstStyle/>
                    <a:p>
                      <a:r>
                        <a:rPr lang="en-US" altLang="zh-CN" dirty="0">
                          <a:solidFill>
                            <a:schemeClr val="accent1">
                              <a:lumMod val="75000"/>
                            </a:schemeClr>
                          </a:solidFill>
                          <a:latin typeface="Times New Roman" panose="02020603050405020304" pitchFamily="18" charset="0"/>
                          <a:cs typeface="Times New Roman" panose="02020603050405020304" pitchFamily="18" charset="0"/>
                        </a:rPr>
                        <a:t>Stage 2:   6</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个</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blocks</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[1, 288, 128, 128]</a:t>
                      </a:r>
                      <a:endParaRPr lang="zh-CN" altLang="en-US" dirty="0">
                        <a:solidFill>
                          <a:schemeClr val="accent1">
                            <a:lumMod val="75000"/>
                          </a:schemeClr>
                        </a:solidFill>
                        <a:latin typeface="Times New Roman" panose="02020603050405020304" pitchFamily="18" charset="0"/>
                        <a:cs typeface="Times New Roman" panose="02020603050405020304" pitchFamily="18" charset="0"/>
                      </a:endParaRPr>
                    </a:p>
                  </a:txBody>
                  <a:tcPr/>
                </a:tc>
                <a:tc>
                  <a:txBody>
                    <a:bodyPr/>
                    <a:lstStyle/>
                    <a:p>
                      <a:r>
                        <a:rPr lang="en-US" altLang="zh-CN" dirty="0">
                          <a:solidFill>
                            <a:schemeClr val="accent1">
                              <a:lumMod val="75000"/>
                            </a:schemeClr>
                          </a:solidFill>
                          <a:latin typeface="Times New Roman" panose="02020603050405020304" pitchFamily="18" charset="0"/>
                          <a:cs typeface="Times New Roman" panose="02020603050405020304" pitchFamily="18" charset="0"/>
                        </a:rPr>
                        <a:t>Stage 4:   4</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个</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blocks</a:t>
                      </a:r>
                      <a:r>
                        <a:rPr lang="zh-CN" altLang="en-US" dirty="0">
                          <a:solidFill>
                            <a:schemeClr val="accent1">
                              <a:lumMod val="75000"/>
                            </a:schemeClr>
                          </a:solidFill>
                          <a:latin typeface="Times New Roman" panose="02020603050405020304" pitchFamily="18" charset="0"/>
                          <a:cs typeface="Times New Roman" panose="02020603050405020304" pitchFamily="18" charset="0"/>
                        </a:rPr>
                        <a:t>，</a:t>
                      </a:r>
                      <a:r>
                        <a:rPr lang="en-US" altLang="zh-CN" dirty="0">
                          <a:solidFill>
                            <a:schemeClr val="accent1">
                              <a:lumMod val="75000"/>
                            </a:schemeClr>
                          </a:solidFill>
                          <a:latin typeface="Times New Roman" panose="02020603050405020304" pitchFamily="18" charset="0"/>
                          <a:cs typeface="Times New Roman" panose="02020603050405020304" pitchFamily="18" charset="0"/>
                        </a:rPr>
                        <a:t>[1, 1152, 32, 32]</a:t>
                      </a:r>
                      <a:endParaRPr lang="zh-CN" altLang="en-US" dirty="0">
                        <a:solidFill>
                          <a:schemeClr val="accent1">
                            <a:lumMod val="7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42700831"/>
                  </a:ext>
                </a:extLst>
              </a:tr>
            </a:tbl>
          </a:graphicData>
        </a:graphic>
      </p:graphicFrame>
      <p:sp>
        <p:nvSpPr>
          <p:cNvPr id="3" name="矩形 2">
            <a:extLst>
              <a:ext uri="{FF2B5EF4-FFF2-40B4-BE49-F238E27FC236}">
                <a16:creationId xmlns:a16="http://schemas.microsoft.com/office/drawing/2014/main" id="{169220E4-0711-07A2-F3ED-323F73E40496}"/>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0EE0447C-307A-6F7D-986E-6DD37F403AFC}"/>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81C02EFC-F612-64B3-7E3B-4CB202F2C5AD}"/>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E249A3B7-EF90-37AE-3D2D-B7D29CFD273D}"/>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BED85A15-5F6C-63A8-49B5-0A8577E19D19}"/>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0C978871-ADF2-B67B-FEB0-45F4A404EF5B}"/>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538BFB03-996E-D0AB-7130-56556EF656CF}"/>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541020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34D50-3F0C-C970-C282-D678BBBDE215}"/>
            </a:ext>
          </a:extLst>
        </p:cNvPr>
        <p:cNvGrpSpPr/>
        <p:nvPr/>
      </p:nvGrpSpPr>
      <p:grpSpPr>
        <a:xfrm>
          <a:off x="0" y="0"/>
          <a:ext cx="0" cy="0"/>
          <a:chOff x="0" y="0"/>
          <a:chExt cx="0" cy="0"/>
        </a:xfrm>
      </p:grpSpPr>
      <p:pic>
        <p:nvPicPr>
          <p:cNvPr id="21" name="图片 20">
            <a:extLst>
              <a:ext uri="{FF2B5EF4-FFF2-40B4-BE49-F238E27FC236}">
                <a16:creationId xmlns:a16="http://schemas.microsoft.com/office/drawing/2014/main" id="{B21FD69E-060E-F368-1A81-8280B5578B95}"/>
              </a:ext>
            </a:extLst>
          </p:cNvPr>
          <p:cNvPicPr>
            <a:picLocks noChangeAspect="1"/>
          </p:cNvPicPr>
          <p:nvPr/>
        </p:nvPicPr>
        <p:blipFill>
          <a:blip r:embed="rId3"/>
          <a:stretch>
            <a:fillRect/>
          </a:stretch>
        </p:blipFill>
        <p:spPr>
          <a:xfrm>
            <a:off x="185661" y="2725831"/>
            <a:ext cx="11761536" cy="2357535"/>
          </a:xfrm>
          <a:prstGeom prst="rect">
            <a:avLst/>
          </a:prstGeom>
        </p:spPr>
      </p:pic>
      <p:sp>
        <p:nvSpPr>
          <p:cNvPr id="10" name="内容占位符 8">
            <a:extLst>
              <a:ext uri="{FF2B5EF4-FFF2-40B4-BE49-F238E27FC236}">
                <a16:creationId xmlns:a16="http://schemas.microsoft.com/office/drawing/2014/main" id="{CF746F79-8534-D91E-6C6D-3402A13F2EBE}"/>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记忆系统：</a:t>
            </a:r>
            <a:r>
              <a:rPr lang="en-US" altLang="zh-CN" sz="2000" b="1" dirty="0"/>
              <a:t>Memory Attention </a:t>
            </a:r>
            <a:r>
              <a:rPr lang="zh-CN" altLang="en-US" sz="2000" b="1" dirty="0"/>
              <a:t>与 </a:t>
            </a:r>
            <a:r>
              <a:rPr lang="en-US" altLang="zh-CN" sz="2000" b="1" dirty="0"/>
              <a:t>Memory Bank</a:t>
            </a:r>
            <a:endParaRPr lang="zh-CN" altLang="en-US" sz="1800" b="1" dirty="0"/>
          </a:p>
        </p:txBody>
      </p:sp>
      <p:sp>
        <p:nvSpPr>
          <p:cNvPr id="2" name="文本框 1">
            <a:extLst>
              <a:ext uri="{FF2B5EF4-FFF2-40B4-BE49-F238E27FC236}">
                <a16:creationId xmlns:a16="http://schemas.microsoft.com/office/drawing/2014/main" id="{CE4FFA33-703D-7FFD-ACF2-6610540D6197}"/>
              </a:ext>
            </a:extLst>
          </p:cNvPr>
          <p:cNvSpPr txBox="1"/>
          <p:nvPr/>
        </p:nvSpPr>
        <p:spPr>
          <a:xfrm>
            <a:off x="244801" y="1325747"/>
            <a:ext cx="11702396" cy="1477456"/>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en-US" altLang="zh-CN" sz="1800" dirty="0"/>
              <a:t>SAM</a:t>
            </a:r>
            <a:r>
              <a:rPr lang="en-US" altLang="zh-CN" dirty="0"/>
              <a:t>2</a:t>
            </a:r>
            <a:r>
              <a:rPr lang="zh-CN" altLang="en-US" dirty="0"/>
              <a:t>将视频序列中的图像帧分为两种，一种是</a:t>
            </a:r>
            <a:r>
              <a:rPr lang="zh-CN" altLang="en-US" b="1" dirty="0"/>
              <a:t>普通帧</a:t>
            </a:r>
            <a:r>
              <a:rPr lang="zh-CN" altLang="en-US" dirty="0"/>
              <a:t>，它包含历史预测的结果；另一种是</a:t>
            </a:r>
            <a:r>
              <a:rPr lang="zh-CN" altLang="en-US" b="1" dirty="0"/>
              <a:t>关键（</a:t>
            </a:r>
            <a:r>
              <a:rPr lang="en-US" altLang="zh-CN" b="1" dirty="0"/>
              <a:t>conditioned</a:t>
            </a:r>
            <a:r>
              <a:rPr lang="zh-CN" altLang="en-US" b="1" dirty="0"/>
              <a:t>）帧</a:t>
            </a:r>
            <a:r>
              <a:rPr lang="zh-CN" altLang="en-US" dirty="0"/>
              <a:t>，也称</a:t>
            </a:r>
            <a:r>
              <a:rPr lang="zh-CN" altLang="en-US" b="1" dirty="0"/>
              <a:t>提示帧</a:t>
            </a:r>
            <a:r>
              <a:rPr lang="zh-CN" altLang="en-US" dirty="0"/>
              <a:t>，它是带标签提示（</a:t>
            </a:r>
            <a:r>
              <a:rPr lang="en-US" altLang="zh-CN" dirty="0"/>
              <a:t>mask/box/point</a:t>
            </a:r>
            <a:r>
              <a:rPr lang="zh-CN" altLang="en-US" dirty="0"/>
              <a:t>）的帧。</a:t>
            </a:r>
            <a:endParaRPr lang="en-US" altLang="zh-CN" dirty="0"/>
          </a:p>
          <a:p>
            <a:pPr marL="285750" indent="-285750">
              <a:lnSpc>
                <a:spcPct val="120000"/>
              </a:lnSpc>
              <a:spcAft>
                <a:spcPts val="600"/>
              </a:spcAft>
              <a:buFont typeface="Arial" panose="020B0604020202020204" pitchFamily="34" charset="0"/>
              <a:buChar char="•"/>
            </a:pPr>
            <a:r>
              <a:rPr lang="zh-CN" altLang="en-US" dirty="0"/>
              <a:t>例如这里对</a:t>
            </a:r>
            <a:r>
              <a:rPr lang="en-US" altLang="zh-CN" dirty="0"/>
              <a:t>GOT-10k</a:t>
            </a:r>
            <a:r>
              <a:rPr lang="zh-CN" altLang="en-US" dirty="0"/>
              <a:t>测试集进行测试时，作者给出了所有序列第一帧目标物体的</a:t>
            </a:r>
            <a:r>
              <a:rPr lang="en-US" altLang="zh-CN" dirty="0"/>
              <a:t>mask</a:t>
            </a:r>
            <a:r>
              <a:rPr lang="zh-CN" altLang="en-US" dirty="0"/>
              <a:t>标注，使用第</a:t>
            </a:r>
            <a:r>
              <a:rPr lang="en-US" altLang="zh-CN" dirty="0"/>
              <a:t>1</a:t>
            </a:r>
            <a:r>
              <a:rPr lang="zh-CN" altLang="en-US" dirty="0"/>
              <a:t>帧的</a:t>
            </a:r>
            <a:r>
              <a:rPr lang="en-US" altLang="zh-CN" dirty="0"/>
              <a:t>mask</a:t>
            </a:r>
            <a:r>
              <a:rPr lang="zh-CN" altLang="en-US" dirty="0"/>
              <a:t>初始化关键帧特征，传递给后续的</a:t>
            </a:r>
            <a:r>
              <a:rPr lang="en-US" altLang="zh-CN" dirty="0"/>
              <a:t>Memory Attention</a:t>
            </a:r>
            <a:r>
              <a:rPr lang="zh-CN" altLang="en-US" dirty="0"/>
              <a:t>操作。</a:t>
            </a:r>
            <a:endParaRPr lang="en-US" altLang="zh-CN" dirty="0"/>
          </a:p>
        </p:txBody>
      </p:sp>
      <p:sp>
        <p:nvSpPr>
          <p:cNvPr id="3" name="矩形 2">
            <a:extLst>
              <a:ext uri="{FF2B5EF4-FFF2-40B4-BE49-F238E27FC236}">
                <a16:creationId xmlns:a16="http://schemas.microsoft.com/office/drawing/2014/main" id="{0548D7B2-312D-2FE0-806F-F0B9BB563AFF}"/>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51D87753-D9F1-2EFB-7E8D-67639AA7A593}"/>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8E0C191E-B9A8-EB5A-A0FE-FA34E544590B}"/>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B5E30091-59BC-61D1-5409-2627BA743EC5}"/>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AF00F7B1-1F75-97C8-78E0-A33815031C1F}"/>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FE4D6EA7-8737-D24D-E7C9-ECCB4BD5CB9C}"/>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3A36B412-9A7C-4C30-5D59-A54E04ECC6EE}"/>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22" name="文本框 21">
            <a:extLst>
              <a:ext uri="{FF2B5EF4-FFF2-40B4-BE49-F238E27FC236}">
                <a16:creationId xmlns:a16="http://schemas.microsoft.com/office/drawing/2014/main" id="{FAA18DE8-063D-A140-4367-F32CC0C120CE}"/>
              </a:ext>
            </a:extLst>
          </p:cNvPr>
          <p:cNvSpPr txBox="1"/>
          <p:nvPr/>
        </p:nvSpPr>
        <p:spPr>
          <a:xfrm>
            <a:off x="244801" y="5078538"/>
            <a:ext cx="11702396" cy="1477456"/>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en-US" altLang="zh-CN" dirty="0"/>
              <a:t>SAM2 </a:t>
            </a:r>
            <a:r>
              <a:rPr lang="zh-CN" altLang="en-US" dirty="0"/>
              <a:t>的记忆库采用</a:t>
            </a:r>
            <a:r>
              <a:rPr lang="en-US" altLang="zh-CN" dirty="0"/>
              <a:t> </a:t>
            </a:r>
            <a:r>
              <a:rPr lang="en-US" altLang="zh-CN" b="1" dirty="0"/>
              <a:t>6</a:t>
            </a:r>
            <a:r>
              <a:rPr lang="zh-CN" altLang="en-US" b="1" dirty="0"/>
              <a:t>普通帧</a:t>
            </a:r>
            <a:r>
              <a:rPr lang="en-US" altLang="zh-CN" b="1" dirty="0"/>
              <a:t>+1</a:t>
            </a:r>
            <a:r>
              <a:rPr lang="zh-CN" altLang="en-US" b="1" dirty="0"/>
              <a:t>提示帧 </a:t>
            </a:r>
            <a:r>
              <a:rPr lang="zh-CN" altLang="en-US" dirty="0"/>
              <a:t>的模式，这里</a:t>
            </a:r>
            <a:r>
              <a:rPr lang="en-US" altLang="zh-CN" dirty="0"/>
              <a:t>6</a:t>
            </a:r>
            <a:r>
              <a:rPr lang="zh-CN" altLang="en-US" dirty="0"/>
              <a:t>个普通帧是预测结果和原图进行逐点相加后、由</a:t>
            </a:r>
            <a:r>
              <a:rPr lang="en-US" altLang="zh-CN" dirty="0"/>
              <a:t>Memory Encoder</a:t>
            </a:r>
            <a:r>
              <a:rPr lang="zh-CN" altLang="en-US" dirty="0"/>
              <a:t>生成的特征图，按时序排列先进先出；最近提示帧可以中途新增，没有中途新增就是初始的提示帧。</a:t>
            </a:r>
            <a:endParaRPr lang="en-US" altLang="zh-CN" dirty="0"/>
          </a:p>
          <a:p>
            <a:pPr marL="285750" indent="-285750">
              <a:lnSpc>
                <a:spcPct val="120000"/>
              </a:lnSpc>
              <a:spcAft>
                <a:spcPts val="600"/>
              </a:spcAft>
              <a:buFont typeface="Arial" panose="020B0604020202020204" pitchFamily="34" charset="0"/>
              <a:buChar char="•"/>
            </a:pPr>
            <a:r>
              <a:rPr lang="en-US" altLang="zh-CN" dirty="0"/>
              <a:t>DAM</a:t>
            </a:r>
            <a:r>
              <a:rPr lang="zh-CN" altLang="en-US" dirty="0"/>
              <a:t>在关键帧足够的时候，会包含 </a:t>
            </a:r>
            <a:r>
              <a:rPr lang="en-US" altLang="zh-CN" b="1" dirty="0"/>
              <a:t>1</a:t>
            </a:r>
            <a:r>
              <a:rPr lang="zh-CN" altLang="en-US" b="1" dirty="0"/>
              <a:t>初始关键帧</a:t>
            </a:r>
            <a:r>
              <a:rPr lang="en-US" altLang="zh-CN" b="1" dirty="0"/>
              <a:t>+3</a:t>
            </a:r>
            <a:r>
              <a:rPr lang="zh-CN" altLang="en-US" b="1" dirty="0"/>
              <a:t>干扰物关键帧</a:t>
            </a:r>
            <a:r>
              <a:rPr lang="en-US" altLang="zh-CN" b="1" dirty="0"/>
              <a:t>+3</a:t>
            </a:r>
            <a:r>
              <a:rPr lang="zh-CN" altLang="en-US" b="1" dirty="0"/>
              <a:t>普通帧</a:t>
            </a:r>
            <a:r>
              <a:rPr lang="zh-CN" altLang="en-US" dirty="0"/>
              <a:t>，其中所有关键帧的时间戳为</a:t>
            </a:r>
            <a:r>
              <a:rPr lang="en-US" altLang="zh-CN" dirty="0"/>
              <a:t>0</a:t>
            </a:r>
            <a:r>
              <a:rPr lang="zh-CN" altLang="en-US" dirty="0"/>
              <a:t>，普通帧的时间戳是它们的帧序号（一个正整数）。除了初始帧固定之外，其它帧全部先进先出。</a:t>
            </a:r>
            <a:endParaRPr lang="en-US" altLang="zh-CN" dirty="0"/>
          </a:p>
        </p:txBody>
      </p:sp>
    </p:spTree>
    <p:extLst>
      <p:ext uri="{BB962C8B-B14F-4D97-AF65-F5344CB8AC3E}">
        <p14:creationId xmlns:p14="http://schemas.microsoft.com/office/powerpoint/2010/main" val="1175316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72F9D-7CD4-C0DF-CA7F-0971E3CF6502}"/>
            </a:ext>
          </a:extLst>
        </p:cNvPr>
        <p:cNvGrpSpPr/>
        <p:nvPr/>
      </p:nvGrpSpPr>
      <p:grpSpPr>
        <a:xfrm>
          <a:off x="0" y="0"/>
          <a:ext cx="0" cy="0"/>
          <a:chOff x="0" y="0"/>
          <a:chExt cx="0" cy="0"/>
        </a:xfrm>
      </p:grpSpPr>
      <p:sp>
        <p:nvSpPr>
          <p:cNvPr id="7" name="内容占位符 8">
            <a:extLst>
              <a:ext uri="{FF2B5EF4-FFF2-40B4-BE49-F238E27FC236}">
                <a16:creationId xmlns:a16="http://schemas.microsoft.com/office/drawing/2014/main" id="{4AEAF40B-0CCA-96B3-0C37-D2578659F9B3}"/>
              </a:ext>
            </a:extLst>
          </p:cNvPr>
          <p:cNvSpPr txBox="1"/>
          <p:nvPr/>
        </p:nvSpPr>
        <p:spPr>
          <a:xfrm>
            <a:off x="244802" y="796233"/>
            <a:ext cx="11591598" cy="33403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干扰物感知记忆</a:t>
            </a:r>
            <a:r>
              <a:rPr lang="en-US" altLang="zh-CN" sz="2000" b="1" dirty="0"/>
              <a:t>(Distractor Aware Memory)</a:t>
            </a:r>
            <a:r>
              <a:rPr lang="zh-CN" altLang="en-US" sz="2000" b="1" dirty="0"/>
              <a:t>：</a:t>
            </a:r>
            <a:endParaRPr lang="en-US" altLang="zh-CN" sz="2000" b="1" dirty="0"/>
          </a:p>
        </p:txBody>
      </p:sp>
      <p:pic>
        <p:nvPicPr>
          <p:cNvPr id="8" name="图片 7">
            <a:extLst>
              <a:ext uri="{FF2B5EF4-FFF2-40B4-BE49-F238E27FC236}">
                <a16:creationId xmlns:a16="http://schemas.microsoft.com/office/drawing/2014/main" id="{3C239A88-EA8A-ED72-BE4C-415EF60AFD60}"/>
              </a:ext>
            </a:extLst>
          </p:cNvPr>
          <p:cNvPicPr>
            <a:picLocks noChangeAspect="1"/>
          </p:cNvPicPr>
          <p:nvPr/>
        </p:nvPicPr>
        <p:blipFill>
          <a:blip r:embed="rId3"/>
          <a:stretch>
            <a:fillRect/>
          </a:stretch>
        </p:blipFill>
        <p:spPr>
          <a:xfrm>
            <a:off x="215232" y="1186459"/>
            <a:ext cx="11761536" cy="2357535"/>
          </a:xfrm>
          <a:prstGeom prst="rect">
            <a:avLst/>
          </a:prstGeom>
        </p:spPr>
      </p:pic>
      <p:sp>
        <p:nvSpPr>
          <p:cNvPr id="11" name="文本框 10">
            <a:extLst>
              <a:ext uri="{FF2B5EF4-FFF2-40B4-BE49-F238E27FC236}">
                <a16:creationId xmlns:a16="http://schemas.microsoft.com/office/drawing/2014/main" id="{08FED1FE-2C94-C0D5-1CE2-46B09E8D4451}"/>
              </a:ext>
            </a:extLst>
          </p:cNvPr>
          <p:cNvSpPr txBox="1"/>
          <p:nvPr/>
        </p:nvSpPr>
        <p:spPr>
          <a:xfrm>
            <a:off x="258602" y="3543994"/>
            <a:ext cx="11563997" cy="3112519"/>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sz="1800" b="1" dirty="0"/>
              <a:t>外观记忆（</a:t>
            </a:r>
            <a:r>
              <a:rPr lang="en-US" altLang="zh-CN" sz="1800" b="1" dirty="0"/>
              <a:t>Recent Appearance Memory, RAM</a:t>
            </a:r>
            <a:r>
              <a:rPr lang="zh-CN" altLang="en-US" sz="1800" b="1" dirty="0"/>
              <a:t>）</a:t>
            </a:r>
            <a:r>
              <a:rPr lang="zh-CN" altLang="en-US" sz="1800" dirty="0"/>
              <a:t>用于确保当前帧的分割准确性，设计类似于现有</a:t>
            </a:r>
            <a:r>
              <a:rPr lang="en-US" altLang="zh-CN" sz="1800" dirty="0"/>
              <a:t>SAM2</a:t>
            </a:r>
            <a:r>
              <a:rPr lang="zh-CN" altLang="en-US" sz="1800" dirty="0"/>
              <a:t>的外观记忆结构，使用</a:t>
            </a:r>
            <a:r>
              <a:rPr lang="en-US" altLang="zh-CN" sz="1800" dirty="0"/>
              <a:t>FIFO</a:t>
            </a:r>
            <a:r>
              <a:rPr lang="zh-CN" altLang="en-US" sz="1800" dirty="0"/>
              <a:t>缓冲区，有</a:t>
            </a:r>
            <a:r>
              <a:rPr lang="en-US" altLang="zh-CN" sz="1800" dirty="0"/>
              <a:t>3</a:t>
            </a:r>
            <a:r>
              <a:rPr lang="zh-CN" altLang="en-US" sz="1800" dirty="0"/>
              <a:t>个槽位存储最近的目标外观，使用时序编码来识别时间上更相关的帧。</a:t>
            </a:r>
            <a:endParaRPr lang="en-US" altLang="zh-CN" sz="1800" dirty="0"/>
          </a:p>
          <a:p>
            <a:pPr marL="285750" indent="-285750">
              <a:lnSpc>
                <a:spcPct val="150000"/>
              </a:lnSpc>
              <a:spcAft>
                <a:spcPts val="600"/>
              </a:spcAft>
              <a:buFont typeface="Arial" panose="020B0604020202020204" pitchFamily="34" charset="0"/>
              <a:buChar char="•"/>
            </a:pPr>
            <a:r>
              <a:rPr lang="zh-CN" altLang="en-US" sz="1800" b="1" dirty="0"/>
              <a:t>干扰物记忆（</a:t>
            </a:r>
            <a:r>
              <a:rPr lang="en-US" altLang="zh-CN" sz="1800" b="1" dirty="0"/>
              <a:t>Distractor Resolving</a:t>
            </a:r>
            <a:r>
              <a:rPr lang="zh-CN" altLang="en-US" sz="1800" b="1" dirty="0"/>
              <a:t> </a:t>
            </a:r>
            <a:r>
              <a:rPr lang="en-US" altLang="zh-CN" sz="1800" b="1" dirty="0"/>
              <a:t>Memory, DRM</a:t>
            </a:r>
            <a:r>
              <a:rPr lang="zh-CN" altLang="en-US" sz="1800" b="1" dirty="0"/>
              <a:t>）</a:t>
            </a:r>
            <a:r>
              <a:rPr lang="zh-CN" altLang="en-US" sz="1800" dirty="0"/>
              <a:t>用于处理干扰物和目标重检测问题，它包含准确分割的帧，包括关键的近期干扰物帧和初始化帧，使用一个包含</a:t>
            </a:r>
            <a:r>
              <a:rPr lang="en-US" altLang="zh-CN" sz="1800" dirty="0"/>
              <a:t>3</a:t>
            </a:r>
            <a:r>
              <a:rPr lang="zh-CN" altLang="en-US" sz="1800" dirty="0"/>
              <a:t>个槽位的</a:t>
            </a:r>
            <a:r>
              <a:rPr lang="en-US" altLang="zh-CN" sz="1800" dirty="0"/>
              <a:t>FIFO</a:t>
            </a:r>
            <a:r>
              <a:rPr lang="zh-CN" altLang="en-US" sz="1800" dirty="0"/>
              <a:t>缓冲区（这些帧在跟踪过程中更新），不使用时序编码是因为这里存储的是解决干扰物的关键信息，不需要考虑时序关系。</a:t>
            </a:r>
            <a:endParaRPr lang="en-US" altLang="zh-CN" sz="1800" dirty="0"/>
          </a:p>
          <a:p>
            <a:pPr marL="285750" indent="-285750">
              <a:lnSpc>
                <a:spcPct val="150000"/>
              </a:lnSpc>
              <a:spcAft>
                <a:spcPts val="600"/>
              </a:spcAft>
              <a:buFont typeface="Arial" panose="020B0604020202020204" pitchFamily="34" charset="0"/>
              <a:buChar char="•"/>
            </a:pPr>
            <a:r>
              <a:rPr lang="zh-CN" altLang="en-US" sz="1800" dirty="0"/>
              <a:t>在跟踪器初始化时，</a:t>
            </a:r>
            <a:r>
              <a:rPr lang="en-US" altLang="zh-CN" sz="1800" dirty="0"/>
              <a:t>RAM</a:t>
            </a:r>
            <a:r>
              <a:rPr lang="zh-CN" altLang="en-US" sz="1800" dirty="0"/>
              <a:t>先占用所有</a:t>
            </a:r>
            <a:r>
              <a:rPr lang="en-US" altLang="zh-CN" sz="1800" dirty="0"/>
              <a:t>N</a:t>
            </a:r>
            <a:r>
              <a:rPr lang="en-US" altLang="zh-CN" sz="1800" baseline="-25000" dirty="0"/>
              <a:t>DAM</a:t>
            </a:r>
            <a:r>
              <a:rPr lang="zh-CN" altLang="en-US" sz="1800" dirty="0"/>
              <a:t>槽位。随着</a:t>
            </a:r>
            <a:r>
              <a:rPr lang="en-US" altLang="zh-CN" sz="1800" dirty="0"/>
              <a:t>DRM</a:t>
            </a:r>
            <a:r>
              <a:rPr lang="zh-CN" altLang="en-US" sz="1800" dirty="0"/>
              <a:t>条目的到来，</a:t>
            </a:r>
            <a:r>
              <a:rPr lang="en-US" altLang="zh-CN" sz="1800" dirty="0"/>
              <a:t>RAM</a:t>
            </a:r>
            <a:r>
              <a:rPr lang="zh-CN" altLang="en-US" sz="1800" dirty="0"/>
              <a:t>槽位会减少到</a:t>
            </a:r>
            <a:r>
              <a:rPr lang="en-US" altLang="zh-CN" sz="1800" dirty="0"/>
              <a:t>½N</a:t>
            </a:r>
            <a:r>
              <a:rPr lang="en-US" altLang="zh-CN" sz="1800" baseline="-25000" dirty="0"/>
              <a:t>DAM </a:t>
            </a:r>
            <a:r>
              <a:rPr lang="zh-CN" altLang="en-US" sz="1800" dirty="0"/>
              <a:t>，这种策略的目的是充分利用可用容量。</a:t>
            </a:r>
            <a:endParaRPr lang="en-US" altLang="zh-CN" sz="1800" dirty="0"/>
          </a:p>
        </p:txBody>
      </p:sp>
      <p:sp>
        <p:nvSpPr>
          <p:cNvPr id="2" name="矩形 1">
            <a:extLst>
              <a:ext uri="{FF2B5EF4-FFF2-40B4-BE49-F238E27FC236}">
                <a16:creationId xmlns:a16="http://schemas.microsoft.com/office/drawing/2014/main" id="{415F7BD4-F20D-5C72-E77A-9196EFCB197A}"/>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矩形 3">
            <a:extLst>
              <a:ext uri="{FF2B5EF4-FFF2-40B4-BE49-F238E27FC236}">
                <a16:creationId xmlns:a16="http://schemas.microsoft.com/office/drawing/2014/main" id="{0F8F0821-56AE-EDC6-F1F7-5D4B79C3BBF5}"/>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5" name="组合 4">
            <a:extLst>
              <a:ext uri="{FF2B5EF4-FFF2-40B4-BE49-F238E27FC236}">
                <a16:creationId xmlns:a16="http://schemas.microsoft.com/office/drawing/2014/main" id="{74BC36D4-10C2-73E2-6C9F-8210B63C1E9D}"/>
              </a:ext>
            </a:extLst>
          </p:cNvPr>
          <p:cNvGrpSpPr/>
          <p:nvPr/>
        </p:nvGrpSpPr>
        <p:grpSpPr>
          <a:xfrm>
            <a:off x="1617326" y="147430"/>
            <a:ext cx="1224000" cy="338554"/>
            <a:chOff x="2878968" y="162550"/>
            <a:chExt cx="1224000" cy="338554"/>
          </a:xfrm>
        </p:grpSpPr>
        <p:sp>
          <p:nvSpPr>
            <p:cNvPr id="9" name="矩形 8">
              <a:extLst>
                <a:ext uri="{FF2B5EF4-FFF2-40B4-BE49-F238E27FC236}">
                  <a16:creationId xmlns:a16="http://schemas.microsoft.com/office/drawing/2014/main" id="{1A9E4632-AAE5-82EA-D0B1-D658656348D2}"/>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9" name="矩形 18">
              <a:extLst>
                <a:ext uri="{FF2B5EF4-FFF2-40B4-BE49-F238E27FC236}">
                  <a16:creationId xmlns:a16="http://schemas.microsoft.com/office/drawing/2014/main" id="{0474E917-FC4B-3D6A-B78E-1E4B2D44C08C}"/>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20" name="矩形 19">
            <a:extLst>
              <a:ext uri="{FF2B5EF4-FFF2-40B4-BE49-F238E27FC236}">
                <a16:creationId xmlns:a16="http://schemas.microsoft.com/office/drawing/2014/main" id="{80C4FC34-CF49-3BA9-73F5-FAC3E2163A68}"/>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21" name="矩形 20">
            <a:extLst>
              <a:ext uri="{FF2B5EF4-FFF2-40B4-BE49-F238E27FC236}">
                <a16:creationId xmlns:a16="http://schemas.microsoft.com/office/drawing/2014/main" id="{2186A8F8-805F-A9E8-2769-E9ECD2952367}"/>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417994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1186D-4731-C313-FF2B-3DEDF6CB19FF}"/>
            </a:ext>
          </a:extLst>
        </p:cNvPr>
        <p:cNvGrpSpPr/>
        <p:nvPr/>
      </p:nvGrpSpPr>
      <p:grpSpPr>
        <a:xfrm>
          <a:off x="0" y="0"/>
          <a:ext cx="0" cy="0"/>
          <a:chOff x="0" y="0"/>
          <a:chExt cx="0" cy="0"/>
        </a:xfrm>
      </p:grpSpPr>
      <p:sp>
        <p:nvSpPr>
          <p:cNvPr id="7" name="内容占位符 8">
            <a:extLst>
              <a:ext uri="{FF2B5EF4-FFF2-40B4-BE49-F238E27FC236}">
                <a16:creationId xmlns:a16="http://schemas.microsoft.com/office/drawing/2014/main" id="{48CB9D53-1CB5-B9B7-A830-2423FA8652EE}"/>
              </a:ext>
            </a:extLst>
          </p:cNvPr>
          <p:cNvSpPr txBox="1"/>
          <p:nvPr/>
        </p:nvSpPr>
        <p:spPr>
          <a:xfrm>
            <a:off x="244802" y="796233"/>
            <a:ext cx="11591598" cy="33403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注意力交互 </a:t>
            </a:r>
            <a:r>
              <a:rPr lang="en-US" altLang="zh-CN" sz="2000" b="1" dirty="0"/>
              <a:t>(Memory Attention)</a:t>
            </a:r>
            <a:r>
              <a:rPr lang="zh-CN" altLang="en-US" sz="2000" b="1" dirty="0"/>
              <a:t>：</a:t>
            </a:r>
            <a:endParaRPr lang="en-US" altLang="zh-CN" sz="2000" b="1" dirty="0"/>
          </a:p>
        </p:txBody>
      </p:sp>
      <p:sp>
        <p:nvSpPr>
          <p:cNvPr id="2" name="矩形 1">
            <a:extLst>
              <a:ext uri="{FF2B5EF4-FFF2-40B4-BE49-F238E27FC236}">
                <a16:creationId xmlns:a16="http://schemas.microsoft.com/office/drawing/2014/main" id="{5AC326C1-4323-8AEA-B098-084EEDF7FBE2}"/>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矩形 3">
            <a:extLst>
              <a:ext uri="{FF2B5EF4-FFF2-40B4-BE49-F238E27FC236}">
                <a16:creationId xmlns:a16="http://schemas.microsoft.com/office/drawing/2014/main" id="{B227231B-7B6F-5804-F5C4-88044AE1CBA0}"/>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5" name="组合 4">
            <a:extLst>
              <a:ext uri="{FF2B5EF4-FFF2-40B4-BE49-F238E27FC236}">
                <a16:creationId xmlns:a16="http://schemas.microsoft.com/office/drawing/2014/main" id="{F1B7E557-9202-88F5-1C78-A0EA19700BFA}"/>
              </a:ext>
            </a:extLst>
          </p:cNvPr>
          <p:cNvGrpSpPr/>
          <p:nvPr/>
        </p:nvGrpSpPr>
        <p:grpSpPr>
          <a:xfrm>
            <a:off x="1617326" y="147430"/>
            <a:ext cx="1224000" cy="338554"/>
            <a:chOff x="2878968" y="162550"/>
            <a:chExt cx="1224000" cy="338554"/>
          </a:xfrm>
        </p:grpSpPr>
        <p:sp>
          <p:nvSpPr>
            <p:cNvPr id="9" name="矩形 8">
              <a:extLst>
                <a:ext uri="{FF2B5EF4-FFF2-40B4-BE49-F238E27FC236}">
                  <a16:creationId xmlns:a16="http://schemas.microsoft.com/office/drawing/2014/main" id="{3CEAE0FD-6082-15CB-0582-C58FD3B519DC}"/>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9" name="矩形 18">
              <a:extLst>
                <a:ext uri="{FF2B5EF4-FFF2-40B4-BE49-F238E27FC236}">
                  <a16:creationId xmlns:a16="http://schemas.microsoft.com/office/drawing/2014/main" id="{BC09EC9F-3BCD-6055-7BF5-13FD624A6EC4}"/>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20" name="矩形 19">
            <a:extLst>
              <a:ext uri="{FF2B5EF4-FFF2-40B4-BE49-F238E27FC236}">
                <a16:creationId xmlns:a16="http://schemas.microsoft.com/office/drawing/2014/main" id="{12CC3D73-4744-EA1E-27BD-F8958E6504DE}"/>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21" name="矩形 20">
            <a:extLst>
              <a:ext uri="{FF2B5EF4-FFF2-40B4-BE49-F238E27FC236}">
                <a16:creationId xmlns:a16="http://schemas.microsoft.com/office/drawing/2014/main" id="{59F739FA-8F4E-8C1C-6712-3C6B204E7CAC}"/>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6" name="文本框 5">
            <a:extLst>
              <a:ext uri="{FF2B5EF4-FFF2-40B4-BE49-F238E27FC236}">
                <a16:creationId xmlns:a16="http://schemas.microsoft.com/office/drawing/2014/main" id="{74B2DBA6-3667-ED9E-7B96-373402A3B686}"/>
              </a:ext>
            </a:extLst>
          </p:cNvPr>
          <p:cNvSpPr txBox="1"/>
          <p:nvPr/>
        </p:nvSpPr>
        <p:spPr>
          <a:xfrm>
            <a:off x="244802" y="1289175"/>
            <a:ext cx="11591598" cy="1222001"/>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sz="1800" dirty="0"/>
              <a:t>将</a:t>
            </a:r>
            <a:r>
              <a:rPr lang="en-US" altLang="zh-CN" sz="1800" dirty="0"/>
              <a:t>Backbone</a:t>
            </a:r>
            <a:r>
              <a:rPr lang="zh-CN" altLang="en-US" sz="1800" dirty="0"/>
              <a:t>得到的特征进行通道投影和展平，得到注意力结构需要的序列输入格式 </a:t>
            </a:r>
            <a:r>
              <a:rPr lang="en-US" altLang="zh-CN" sz="1800" dirty="0"/>
              <a:t>(HW x N x C) </a:t>
            </a:r>
            <a:r>
              <a:rPr lang="zh-CN" altLang="en-US" sz="1800" dirty="0"/>
              <a:t>。</a:t>
            </a:r>
            <a:endParaRPr lang="en-US" altLang="zh-CN" sz="1800" dirty="0"/>
          </a:p>
          <a:p>
            <a:pPr marL="285750" indent="-285750">
              <a:lnSpc>
                <a:spcPct val="120000"/>
              </a:lnSpc>
              <a:spcAft>
                <a:spcPts val="600"/>
              </a:spcAft>
              <a:buFont typeface="Arial" panose="020B0604020202020204" pitchFamily="34" charset="0"/>
              <a:buChar char="•"/>
            </a:pPr>
            <a:r>
              <a:rPr lang="zh-CN" altLang="en-US" dirty="0"/>
              <a:t>例如，第一层特征图形状为</a:t>
            </a:r>
            <a:r>
              <a:rPr lang="en-US" altLang="zh-CN" dirty="0"/>
              <a:t>[1, 32, 256, 256]</a:t>
            </a:r>
            <a:r>
              <a:rPr lang="zh-CN" altLang="en-US" dirty="0"/>
              <a:t>（</a:t>
            </a:r>
            <a:r>
              <a:rPr lang="en-US" altLang="zh-CN" dirty="0"/>
              <a:t>B, C: 256 </a:t>
            </a:r>
            <a:r>
              <a:rPr lang="zh-CN" altLang="en-US" dirty="0"/>
              <a:t>→ </a:t>
            </a:r>
            <a:r>
              <a:rPr lang="en-US" altLang="zh-CN" dirty="0"/>
              <a:t>32,</a:t>
            </a:r>
            <a:r>
              <a:rPr lang="zh-CN" altLang="en-US" dirty="0"/>
              <a:t> </a:t>
            </a:r>
            <a:r>
              <a:rPr lang="en-US" altLang="zh-CN" dirty="0"/>
              <a:t>H,</a:t>
            </a:r>
            <a:r>
              <a:rPr lang="zh-CN" altLang="en-US" dirty="0"/>
              <a:t> </a:t>
            </a:r>
            <a:r>
              <a:rPr lang="en-US" altLang="zh-CN" dirty="0"/>
              <a:t>W</a:t>
            </a:r>
            <a:r>
              <a:rPr lang="zh-CN" altLang="en-US" dirty="0"/>
              <a:t>），展平、交换维度后变为 </a:t>
            </a:r>
            <a:r>
              <a:rPr lang="pt-BR" altLang="zh-CN" dirty="0"/>
              <a:t>[65536, 1, 32]</a:t>
            </a:r>
            <a:r>
              <a:rPr lang="zh-CN" altLang="en-US" dirty="0"/>
              <a:t>。</a:t>
            </a:r>
            <a:endParaRPr lang="en-US" altLang="zh-CN" dirty="0"/>
          </a:p>
          <a:p>
            <a:pPr>
              <a:lnSpc>
                <a:spcPct val="120000"/>
              </a:lnSpc>
              <a:spcAft>
                <a:spcPts val="600"/>
              </a:spcAft>
            </a:pPr>
            <a:endParaRPr lang="en-US" altLang="zh-CN" sz="1800" dirty="0"/>
          </a:p>
        </p:txBody>
      </p:sp>
      <p:sp>
        <p:nvSpPr>
          <p:cNvPr id="14" name="文本框 13">
            <a:extLst>
              <a:ext uri="{FF2B5EF4-FFF2-40B4-BE49-F238E27FC236}">
                <a16:creationId xmlns:a16="http://schemas.microsoft.com/office/drawing/2014/main" id="{A4ACA223-F770-80E6-250C-6BF21846ADB6}"/>
              </a:ext>
            </a:extLst>
          </p:cNvPr>
          <p:cNvSpPr txBox="1"/>
          <p:nvPr/>
        </p:nvSpPr>
        <p:spPr>
          <a:xfrm>
            <a:off x="244801" y="2101892"/>
            <a:ext cx="11591598" cy="1222001"/>
          </a:xfrm>
          <a:prstGeom prst="rect">
            <a:avLst/>
          </a:prstGeom>
          <a:noFill/>
        </p:spPr>
        <p:txBody>
          <a:bodyPr wrap="square">
            <a:spAutoFit/>
          </a:bodyPr>
          <a:lstStyle/>
          <a:p>
            <a:pPr>
              <a:lnSpc>
                <a:spcPct val="120000"/>
              </a:lnSpc>
              <a:spcAft>
                <a:spcPts val="600"/>
              </a:spcAft>
            </a:pPr>
            <a:r>
              <a:rPr lang="zh-CN" altLang="en-US" b="1" dirty="0"/>
              <a:t>准备 </a:t>
            </a:r>
            <a:r>
              <a:rPr lang="en-US" altLang="zh-CN" b="1" dirty="0"/>
              <a:t>Memory Bank </a:t>
            </a:r>
            <a:r>
              <a:rPr lang="zh-CN" altLang="en-US" b="1" dirty="0"/>
              <a:t>中的特征：</a:t>
            </a:r>
            <a:endParaRPr lang="en-US" altLang="zh-CN" b="1" dirty="0"/>
          </a:p>
          <a:p>
            <a:pPr marL="342900" indent="-342900">
              <a:lnSpc>
                <a:spcPct val="120000"/>
              </a:lnSpc>
              <a:spcAft>
                <a:spcPts val="600"/>
              </a:spcAft>
              <a:buFont typeface="Arial" panose="020B0604020202020204" pitchFamily="34" charset="0"/>
              <a:buChar char="•"/>
            </a:pPr>
            <a:r>
              <a:rPr lang="zh-CN" altLang="en-US" dirty="0"/>
              <a:t>选择最近的条件帧作为</a:t>
            </a:r>
            <a:r>
              <a:rPr lang="en-US" altLang="zh-CN" dirty="0"/>
              <a:t>DRM</a:t>
            </a:r>
            <a:r>
              <a:rPr lang="zh-CN" altLang="en-US" dirty="0"/>
              <a:t>，</a:t>
            </a:r>
            <a:r>
              <a:rPr lang="en-US" altLang="zh-CN" dirty="0"/>
              <a:t>DRM</a:t>
            </a:r>
            <a:r>
              <a:rPr lang="zh-CN" altLang="en-US" dirty="0"/>
              <a:t>不使用时序位置编码。</a:t>
            </a:r>
            <a:endParaRPr lang="en-US" altLang="zh-CN" dirty="0"/>
          </a:p>
          <a:p>
            <a:pPr marL="342900" indent="-342900">
              <a:lnSpc>
                <a:spcPct val="120000"/>
              </a:lnSpc>
              <a:spcAft>
                <a:spcPts val="600"/>
              </a:spcAft>
              <a:buFont typeface="Arial" panose="020B0604020202020204" pitchFamily="34" charset="0"/>
              <a:buChar char="•"/>
            </a:pPr>
            <a:r>
              <a:rPr lang="zh-CN" altLang="en-US" dirty="0"/>
              <a:t>寻找目标可见的最近帧作为</a:t>
            </a:r>
            <a:r>
              <a:rPr lang="en-US" altLang="zh-CN" dirty="0"/>
              <a:t>RAM</a:t>
            </a:r>
            <a:r>
              <a:rPr lang="zh-CN" altLang="en-US" dirty="0"/>
              <a:t>，这里目标可见指预测</a:t>
            </a:r>
            <a:r>
              <a:rPr lang="en-US" altLang="zh-CN" dirty="0"/>
              <a:t>mask</a:t>
            </a:r>
            <a:r>
              <a:rPr lang="zh-CN" altLang="en-US" dirty="0"/>
              <a:t>的像素数 </a:t>
            </a:r>
            <a:r>
              <a:rPr lang="en-US" altLang="zh-CN" dirty="0"/>
              <a:t>&gt;= 1</a:t>
            </a:r>
            <a:r>
              <a:rPr lang="zh-CN" altLang="en-US" dirty="0"/>
              <a:t>，并且</a:t>
            </a:r>
            <a:r>
              <a:rPr lang="en-US" altLang="zh-CN" dirty="0"/>
              <a:t>RAM</a:t>
            </a:r>
            <a:r>
              <a:rPr lang="zh-CN" altLang="en-US" dirty="0"/>
              <a:t>应该是普通帧。</a:t>
            </a:r>
            <a:endParaRPr lang="en-US" altLang="zh-CN" dirty="0"/>
          </a:p>
        </p:txBody>
      </p:sp>
      <p:sp>
        <p:nvSpPr>
          <p:cNvPr id="16" name="文本框 15">
            <a:extLst>
              <a:ext uri="{FF2B5EF4-FFF2-40B4-BE49-F238E27FC236}">
                <a16:creationId xmlns:a16="http://schemas.microsoft.com/office/drawing/2014/main" id="{76E4A0CC-FF85-4F2E-E8CE-9D9DD116E684}"/>
              </a:ext>
            </a:extLst>
          </p:cNvPr>
          <p:cNvSpPr txBox="1"/>
          <p:nvPr/>
        </p:nvSpPr>
        <p:spPr>
          <a:xfrm>
            <a:off x="244802" y="3397443"/>
            <a:ext cx="11591597" cy="3370282"/>
          </a:xfrm>
          <a:prstGeom prst="rect">
            <a:avLst/>
          </a:prstGeom>
          <a:noFill/>
        </p:spPr>
        <p:txBody>
          <a:bodyPr wrap="square">
            <a:spAutoFit/>
          </a:bodyPr>
          <a:lstStyle/>
          <a:p>
            <a:pPr>
              <a:lnSpc>
                <a:spcPct val="120000"/>
              </a:lnSpc>
              <a:spcAft>
                <a:spcPts val="600"/>
              </a:spcAft>
            </a:pPr>
            <a:r>
              <a:rPr lang="zh-CN" altLang="en-US" b="1" dirty="0"/>
              <a:t>将</a:t>
            </a:r>
            <a:r>
              <a:rPr lang="en-US" altLang="zh-CN" sz="1800" b="1" dirty="0"/>
              <a:t>Memory Bank</a:t>
            </a:r>
            <a:r>
              <a:rPr lang="zh-CN" altLang="en-US" sz="1800" b="1" dirty="0"/>
              <a:t>中的所有特征</a:t>
            </a:r>
            <a:r>
              <a:rPr lang="zh-CN" altLang="en-US" b="1" dirty="0"/>
              <a:t>（</a:t>
            </a:r>
            <a:r>
              <a:rPr lang="en-US" altLang="zh-CN" b="1" dirty="0"/>
              <a:t>RAM</a:t>
            </a:r>
            <a:r>
              <a:rPr lang="zh-CN" altLang="en-US" b="1" dirty="0"/>
              <a:t>和</a:t>
            </a:r>
            <a:r>
              <a:rPr lang="en-US" altLang="zh-CN" b="1" dirty="0"/>
              <a:t>DRM</a:t>
            </a:r>
            <a:r>
              <a:rPr lang="zh-CN" altLang="en-US" b="1" dirty="0"/>
              <a:t>）、以及历史帧的 </a:t>
            </a:r>
            <a:r>
              <a:rPr lang="en-US" altLang="zh-CN" b="1" dirty="0"/>
              <a:t>object pointer [1, 256] </a:t>
            </a:r>
            <a:r>
              <a:rPr lang="zh-CN" altLang="en-US" b="1" dirty="0"/>
              <a:t>进行融合：</a:t>
            </a:r>
            <a:endParaRPr lang="en-US" altLang="zh-CN" b="1" dirty="0"/>
          </a:p>
          <a:p>
            <a:pPr marL="285750" indent="-285750">
              <a:lnSpc>
                <a:spcPct val="120000"/>
              </a:lnSpc>
              <a:spcAft>
                <a:spcPts val="600"/>
              </a:spcAft>
              <a:buFont typeface="Arial" panose="020B0604020202020204" pitchFamily="34" charset="0"/>
              <a:buChar char="•"/>
            </a:pPr>
            <a:r>
              <a:rPr lang="en-US" altLang="zh-CN" dirty="0"/>
              <a:t>object pointer</a:t>
            </a:r>
            <a:r>
              <a:rPr lang="zh-CN" altLang="en-US" dirty="0"/>
              <a:t>是前序帧中成功追踪的目标特征表示，它包含目标的外观特征信息、编码的空间信息，还被赋予了时序位置编码。它对整帧特征进行了高度概括，是一种压缩表示，包含了目标最关键的信息。与完整的帧特征相比，</a:t>
            </a:r>
            <a:r>
              <a:rPr lang="en-US" altLang="zh-CN" dirty="0"/>
              <a:t>object pointer</a:t>
            </a:r>
            <a:r>
              <a:rPr lang="zh-CN" altLang="en-US" dirty="0"/>
              <a:t>只关注目标本身，过滤掉了背景和干扰信息，从</a:t>
            </a:r>
            <a:r>
              <a:rPr lang="en-US" altLang="zh-CN" dirty="0"/>
              <a:t>Memory Bank</a:t>
            </a:r>
            <a:r>
              <a:rPr lang="zh-CN" altLang="en-US" dirty="0"/>
              <a:t>中的历史帧收集得到。</a:t>
            </a:r>
            <a:endParaRPr lang="en-US" altLang="zh-CN" dirty="0"/>
          </a:p>
          <a:p>
            <a:pPr marL="285750" indent="-285750">
              <a:lnSpc>
                <a:spcPct val="120000"/>
              </a:lnSpc>
              <a:spcAft>
                <a:spcPts val="600"/>
              </a:spcAft>
              <a:buFont typeface="Arial" panose="020B0604020202020204" pitchFamily="34" charset="0"/>
              <a:buChar char="•"/>
            </a:pPr>
            <a:r>
              <a:rPr lang="en-US" altLang="zh-CN" dirty="0"/>
              <a:t>Memory Attention </a:t>
            </a:r>
            <a:r>
              <a:rPr lang="zh-CN" altLang="en-US" dirty="0"/>
              <a:t>包含</a:t>
            </a:r>
            <a:r>
              <a:rPr lang="en-US" altLang="zh-CN" dirty="0"/>
              <a:t>4</a:t>
            </a:r>
            <a:r>
              <a:rPr lang="zh-CN" altLang="en-US" dirty="0"/>
              <a:t>个相同的</a:t>
            </a:r>
            <a:r>
              <a:rPr lang="en-US" altLang="zh-CN" dirty="0"/>
              <a:t>Layer</a:t>
            </a:r>
            <a:r>
              <a:rPr lang="zh-CN" altLang="en-US" dirty="0"/>
              <a:t>，每一层包含自注意力（用于处理当前帧特征内部的注意力计算，保持特征维度</a:t>
            </a:r>
            <a:r>
              <a:rPr lang="en-US" altLang="zh-CN" dirty="0"/>
              <a:t>256</a:t>
            </a:r>
            <a:r>
              <a:rPr lang="zh-CN" altLang="en-US" dirty="0"/>
              <a:t>）、交叉注意力（当前帧特征与内存特征的交互，内存特征由</a:t>
            </a:r>
            <a:r>
              <a:rPr lang="en-US" altLang="zh-CN" dirty="0"/>
              <a:t>64</a:t>
            </a:r>
            <a:r>
              <a:rPr lang="zh-CN" altLang="en-US" dirty="0"/>
              <a:t>维投影升维到</a:t>
            </a:r>
            <a:r>
              <a:rPr lang="en-US" altLang="zh-CN" dirty="0"/>
              <a:t>256</a:t>
            </a:r>
            <a:r>
              <a:rPr lang="zh-CN" altLang="en-US" dirty="0"/>
              <a:t>）、</a:t>
            </a:r>
            <a:r>
              <a:rPr lang="en-US" altLang="zh-CN" dirty="0"/>
              <a:t>FFN</a:t>
            </a:r>
            <a:r>
              <a:rPr lang="zh-CN" altLang="en-US" dirty="0"/>
              <a:t>、归一化和残差连接。这里的自注意力和交叉注意力均使用旋转位置编码（</a:t>
            </a:r>
            <a:r>
              <a:rPr lang="en-US" altLang="zh-CN" dirty="0" err="1"/>
              <a:t>RoPE</a:t>
            </a:r>
            <a:r>
              <a:rPr lang="zh-CN" altLang="en-US" dirty="0"/>
              <a:t>）增强位置感知能力。</a:t>
            </a:r>
            <a:endParaRPr lang="en-US" altLang="zh-CN" dirty="0"/>
          </a:p>
          <a:p>
            <a:pPr marL="285750" indent="-285750">
              <a:lnSpc>
                <a:spcPct val="120000"/>
              </a:lnSpc>
              <a:spcAft>
                <a:spcPts val="600"/>
              </a:spcAft>
              <a:buFont typeface="Arial" panose="020B0604020202020204" pitchFamily="34" charset="0"/>
              <a:buChar char="•"/>
            </a:pPr>
            <a:r>
              <a:rPr lang="zh-CN" altLang="en-US" dirty="0"/>
              <a:t>注意力交互后得到形状为</a:t>
            </a:r>
            <a:r>
              <a:rPr lang="en-US" altLang="zh-CN" dirty="0"/>
              <a:t>[4096, 1, 256]</a:t>
            </a:r>
            <a:r>
              <a:rPr lang="zh-CN" altLang="en-US" dirty="0"/>
              <a:t>的当前帧特征图，然后进入头网络。</a:t>
            </a:r>
            <a:endParaRPr lang="en-US" altLang="zh-CN" dirty="0"/>
          </a:p>
          <a:p>
            <a:pPr marL="285750" indent="-285750">
              <a:lnSpc>
                <a:spcPct val="120000"/>
              </a:lnSpc>
              <a:spcAft>
                <a:spcPts val="600"/>
              </a:spcAft>
              <a:buFont typeface="Arial" panose="020B0604020202020204" pitchFamily="34" charset="0"/>
              <a:buChar char="•"/>
            </a:pPr>
            <a:r>
              <a:rPr lang="zh-CN" altLang="en-US" dirty="0"/>
              <a:t>头网络输出包括低分辨率掩码 </a:t>
            </a:r>
            <a:r>
              <a:rPr lang="en-US" altLang="zh-CN" dirty="0"/>
              <a:t>(256×256)</a:t>
            </a:r>
            <a:r>
              <a:rPr lang="zh-CN" altLang="en-US" dirty="0"/>
              <a:t>、高分辨率掩码 </a:t>
            </a:r>
            <a:r>
              <a:rPr lang="en-US" altLang="zh-CN" dirty="0"/>
              <a:t>(1024×1024)</a:t>
            </a:r>
            <a:r>
              <a:rPr lang="zh-CN" altLang="en-US" dirty="0"/>
              <a:t>，以及用于干扰物分析的候选掩码。</a:t>
            </a:r>
            <a:endParaRPr lang="en-US" altLang="zh-CN" dirty="0"/>
          </a:p>
        </p:txBody>
      </p:sp>
    </p:spTree>
    <p:extLst>
      <p:ext uri="{BB962C8B-B14F-4D97-AF65-F5344CB8AC3E}">
        <p14:creationId xmlns:p14="http://schemas.microsoft.com/office/powerpoint/2010/main" val="2950598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63B63-D1BD-5B86-1D1C-90E54C5C8BF6}"/>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221283DD-C011-12A4-6BE2-ECDD3CFA0C06}"/>
              </a:ext>
            </a:extLst>
          </p:cNvPr>
          <p:cNvSpPr txBox="1"/>
          <p:nvPr/>
        </p:nvSpPr>
        <p:spPr>
          <a:xfrm>
            <a:off x="244802" y="796233"/>
            <a:ext cx="11591598" cy="33403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外观记忆管理（</a:t>
            </a:r>
            <a:r>
              <a:rPr lang="en-US" altLang="zh-CN" sz="2000" b="1" dirty="0"/>
              <a:t>RAM Management Protocol</a:t>
            </a:r>
            <a:r>
              <a:rPr lang="zh-CN" altLang="en-US" sz="2000" b="1" dirty="0"/>
              <a:t>）：</a:t>
            </a:r>
            <a:endParaRPr lang="en-US" altLang="zh-CN" sz="2000" b="1" dirty="0"/>
          </a:p>
        </p:txBody>
      </p:sp>
      <p:pic>
        <p:nvPicPr>
          <p:cNvPr id="3" name="图片 2">
            <a:extLst>
              <a:ext uri="{FF2B5EF4-FFF2-40B4-BE49-F238E27FC236}">
                <a16:creationId xmlns:a16="http://schemas.microsoft.com/office/drawing/2014/main" id="{A41AB5BF-A9E9-7F2D-2DCB-8F47C4ABEED5}"/>
              </a:ext>
            </a:extLst>
          </p:cNvPr>
          <p:cNvPicPr>
            <a:picLocks noChangeAspect="1"/>
          </p:cNvPicPr>
          <p:nvPr/>
        </p:nvPicPr>
        <p:blipFill>
          <a:blip r:embed="rId3"/>
          <a:srcRect l="45293"/>
          <a:stretch/>
        </p:blipFill>
        <p:spPr>
          <a:xfrm>
            <a:off x="5540096" y="1752571"/>
            <a:ext cx="6434372" cy="2357535"/>
          </a:xfrm>
          <a:prstGeom prst="rect">
            <a:avLst/>
          </a:prstGeom>
        </p:spPr>
      </p:pic>
      <p:sp>
        <p:nvSpPr>
          <p:cNvPr id="8" name="文本框 7">
            <a:extLst>
              <a:ext uri="{FF2B5EF4-FFF2-40B4-BE49-F238E27FC236}">
                <a16:creationId xmlns:a16="http://schemas.microsoft.com/office/drawing/2014/main" id="{DF5BB134-E0A2-9A17-5DAC-07F98FD71C59}"/>
              </a:ext>
            </a:extLst>
          </p:cNvPr>
          <p:cNvSpPr txBox="1"/>
          <p:nvPr/>
        </p:nvSpPr>
        <p:spPr>
          <a:xfrm>
            <a:off x="244802" y="1312002"/>
            <a:ext cx="11729995" cy="881139"/>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en-US" altLang="zh-CN" b="1" dirty="0"/>
              <a:t>RAM</a:t>
            </a:r>
            <a:r>
              <a:rPr lang="zh-CN" altLang="en-US" b="1" dirty="0"/>
              <a:t>不应该每一帧都更新内存，这是因为连续帧的外观特征高度相关，会导致视觉冗余。</a:t>
            </a:r>
            <a:r>
              <a:rPr lang="zh-CN" altLang="en-US" dirty="0"/>
              <a:t>论文</a:t>
            </a:r>
            <a:r>
              <a:rPr lang="en-US" altLang="zh-CN" dirty="0"/>
              <a:t>[51]</a:t>
            </a:r>
            <a:r>
              <a:rPr lang="zh-CN" altLang="en-US" dirty="0"/>
              <a:t>指出，在基于注意力的定位中应该避免内存中的视觉冗余。</a:t>
            </a:r>
          </a:p>
        </p:txBody>
      </p:sp>
      <p:sp>
        <p:nvSpPr>
          <p:cNvPr id="11" name="文本框 10">
            <a:extLst>
              <a:ext uri="{FF2B5EF4-FFF2-40B4-BE49-F238E27FC236}">
                <a16:creationId xmlns:a16="http://schemas.microsoft.com/office/drawing/2014/main" id="{34BCF6E1-8578-6BC4-E567-916E734A1234}"/>
              </a:ext>
            </a:extLst>
          </p:cNvPr>
          <p:cNvSpPr txBox="1"/>
          <p:nvPr/>
        </p:nvSpPr>
        <p:spPr>
          <a:xfrm>
            <a:off x="269841" y="2415262"/>
            <a:ext cx="5131858" cy="1296637"/>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b="1"/>
              <a:t>具体的更新方案：</a:t>
            </a:r>
            <a:r>
              <a:rPr lang="zh-CN" altLang="en-US"/>
              <a:t>每隔</a:t>
            </a:r>
            <a:r>
              <a:rPr lang="en-US" altLang="zh-CN"/>
              <a:t>5</a:t>
            </a:r>
            <a:r>
              <a:rPr lang="zh-CN" altLang="en-US"/>
              <a:t>帧（</a:t>
            </a:r>
            <a:r>
              <a:rPr lang="en-US" altLang="zh-CN"/>
              <a:t> Δ=5 </a:t>
            </a:r>
            <a:r>
              <a:rPr lang="zh-CN" altLang="en-US"/>
              <a:t>）更新一次</a:t>
            </a:r>
            <a:r>
              <a:rPr lang="en-US" altLang="zh-CN"/>
              <a:t>RAM</a:t>
            </a:r>
            <a:r>
              <a:rPr lang="zh-CN" altLang="en-US"/>
              <a:t>，总是包含最近的一帧，这是因为最近帧对当前帧的目标分割准确性最相关。</a:t>
            </a:r>
            <a:endParaRPr lang="zh-CN" altLang="en-US" dirty="0"/>
          </a:p>
        </p:txBody>
      </p:sp>
      <p:sp>
        <p:nvSpPr>
          <p:cNvPr id="22" name="文本框 21">
            <a:extLst>
              <a:ext uri="{FF2B5EF4-FFF2-40B4-BE49-F238E27FC236}">
                <a16:creationId xmlns:a16="http://schemas.microsoft.com/office/drawing/2014/main" id="{9ABA9A99-A71A-9AA8-294A-7E6477D1FB85}"/>
              </a:ext>
            </a:extLst>
          </p:cNvPr>
          <p:cNvSpPr txBox="1"/>
          <p:nvPr/>
        </p:nvSpPr>
        <p:spPr>
          <a:xfrm>
            <a:off x="284597" y="3972150"/>
            <a:ext cx="11689871" cy="2697020"/>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b="1" dirty="0"/>
              <a:t>与原始</a:t>
            </a:r>
            <a:r>
              <a:rPr lang="en-US" altLang="zh-CN" b="1" dirty="0"/>
              <a:t>SAM2</a:t>
            </a:r>
            <a:r>
              <a:rPr lang="zh-CN" altLang="en-US" b="1" dirty="0"/>
              <a:t>的比较：</a:t>
            </a:r>
            <a:r>
              <a:rPr lang="zh-CN" altLang="en-US" dirty="0"/>
              <a:t>原始</a:t>
            </a:r>
            <a:r>
              <a:rPr lang="en-US" altLang="zh-CN" dirty="0"/>
              <a:t>SAM2</a:t>
            </a:r>
            <a:r>
              <a:rPr lang="zh-CN" altLang="en-US" dirty="0"/>
              <a:t>每一帧都更新内存，包括目标不存在时，这导致短暂遮挡时内存会被无目标帧占满，降低了模型中目标外观的多样性。当目标重新出现时，分割准确性下降。</a:t>
            </a:r>
            <a:endParaRPr lang="en-US" altLang="zh-CN" dirty="0"/>
          </a:p>
          <a:p>
            <a:pPr marL="285750" indent="-285750">
              <a:lnSpc>
                <a:spcPct val="150000"/>
              </a:lnSpc>
              <a:spcAft>
                <a:spcPts val="600"/>
              </a:spcAft>
              <a:buFont typeface="Arial" panose="020B0604020202020204" pitchFamily="34" charset="0"/>
              <a:buChar char="•"/>
            </a:pPr>
            <a:r>
              <a:rPr lang="en-US" altLang="zh-CN" b="1" dirty="0"/>
              <a:t>RAM</a:t>
            </a:r>
            <a:r>
              <a:rPr lang="zh-CN" altLang="en-US" b="1" dirty="0"/>
              <a:t>的错误累积问题：</a:t>
            </a:r>
            <a:r>
              <a:rPr lang="zh-CN" altLang="en-US" dirty="0"/>
              <a:t>如果目标丢失后，重检测仍然失败，原始</a:t>
            </a:r>
            <a:r>
              <a:rPr lang="en-US" altLang="zh-CN" dirty="0"/>
              <a:t>SAM2</a:t>
            </a:r>
            <a:r>
              <a:rPr lang="zh-CN" altLang="en-US" dirty="0"/>
              <a:t>会用空掩码更新内存，这会导致错误累积，最终可能导致所有后续帧的重检测完全失败，目标无法从跟丢状态中恢复。</a:t>
            </a:r>
            <a:endParaRPr lang="en-US" altLang="zh-CN" dirty="0"/>
          </a:p>
          <a:p>
            <a:pPr marL="285750" indent="-285750">
              <a:lnSpc>
                <a:spcPct val="150000"/>
              </a:lnSpc>
              <a:spcAft>
                <a:spcPts val="600"/>
              </a:spcAft>
              <a:buFont typeface="Arial" panose="020B0604020202020204" pitchFamily="34" charset="0"/>
              <a:buChar char="•"/>
            </a:pPr>
            <a:r>
              <a:rPr lang="zh-CN" altLang="en-US" b="1" dirty="0"/>
              <a:t>提出的解决方案：</a:t>
            </a:r>
            <a:r>
              <a:rPr lang="zh-CN" altLang="en-US" dirty="0"/>
              <a:t>当目标在搜索图像中不存在时（预测的目标掩码为空时），不更新</a:t>
            </a:r>
            <a:r>
              <a:rPr lang="en-US" altLang="zh-CN" dirty="0"/>
              <a:t>RAM</a:t>
            </a:r>
            <a:r>
              <a:rPr lang="zh-CN" altLang="en-US" dirty="0"/>
              <a:t>。这可以解决原</a:t>
            </a:r>
            <a:r>
              <a:rPr lang="en-US" altLang="zh-CN" dirty="0"/>
              <a:t>SAM2</a:t>
            </a:r>
            <a:r>
              <a:rPr lang="zh-CN" altLang="en-US" dirty="0"/>
              <a:t>在目标暂时消失（遮挡、超出视野）时的脆弱性问题，提高了系统在目标重新出现时的鲁棒性。</a:t>
            </a:r>
          </a:p>
        </p:txBody>
      </p:sp>
      <p:sp>
        <p:nvSpPr>
          <p:cNvPr id="2" name="矩形 1">
            <a:extLst>
              <a:ext uri="{FF2B5EF4-FFF2-40B4-BE49-F238E27FC236}">
                <a16:creationId xmlns:a16="http://schemas.microsoft.com/office/drawing/2014/main" id="{B6A164FE-0661-AB3F-8A5A-AC29681C4CE9}"/>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矩形 3">
            <a:extLst>
              <a:ext uri="{FF2B5EF4-FFF2-40B4-BE49-F238E27FC236}">
                <a16:creationId xmlns:a16="http://schemas.microsoft.com/office/drawing/2014/main" id="{22BDA725-E222-2C1F-24B7-E6312DDC70E9}"/>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5" name="组合 4">
            <a:extLst>
              <a:ext uri="{FF2B5EF4-FFF2-40B4-BE49-F238E27FC236}">
                <a16:creationId xmlns:a16="http://schemas.microsoft.com/office/drawing/2014/main" id="{EAB902E6-7947-9E94-6D8F-758AB5FF6C6D}"/>
              </a:ext>
            </a:extLst>
          </p:cNvPr>
          <p:cNvGrpSpPr/>
          <p:nvPr/>
        </p:nvGrpSpPr>
        <p:grpSpPr>
          <a:xfrm>
            <a:off x="1617326" y="147430"/>
            <a:ext cx="1224000" cy="338554"/>
            <a:chOff x="2878968" y="162550"/>
            <a:chExt cx="1224000" cy="338554"/>
          </a:xfrm>
        </p:grpSpPr>
        <p:sp>
          <p:nvSpPr>
            <p:cNvPr id="6" name="矩形 5">
              <a:extLst>
                <a:ext uri="{FF2B5EF4-FFF2-40B4-BE49-F238E27FC236}">
                  <a16:creationId xmlns:a16="http://schemas.microsoft.com/office/drawing/2014/main" id="{174F69C5-38EC-DB35-898C-530675BE8D66}"/>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7" name="矩形 6">
              <a:extLst>
                <a:ext uri="{FF2B5EF4-FFF2-40B4-BE49-F238E27FC236}">
                  <a16:creationId xmlns:a16="http://schemas.microsoft.com/office/drawing/2014/main" id="{120EBB95-9D42-8797-3942-0D8A60875C4A}"/>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9" name="矩形 8">
            <a:extLst>
              <a:ext uri="{FF2B5EF4-FFF2-40B4-BE49-F238E27FC236}">
                <a16:creationId xmlns:a16="http://schemas.microsoft.com/office/drawing/2014/main" id="{536F5AAC-3F45-DA11-9379-C99A0DD54151}"/>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504E9B54-7A6F-851A-7389-584BBABA91F8}"/>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3694519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1B10A-80E2-654C-F7A2-6C0546436186}"/>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33FB7248-F369-3812-4CAB-29A9EB7698FA}"/>
              </a:ext>
            </a:extLst>
          </p:cNvPr>
          <p:cNvSpPr txBox="1"/>
          <p:nvPr/>
        </p:nvSpPr>
        <p:spPr>
          <a:xfrm>
            <a:off x="244802" y="796233"/>
            <a:ext cx="11591598" cy="33403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干扰物记忆管理（</a:t>
            </a:r>
            <a:r>
              <a:rPr lang="en-US" altLang="zh-CN" sz="2000" b="1" dirty="0"/>
              <a:t>DRM Management Protocol</a:t>
            </a:r>
            <a:r>
              <a:rPr lang="zh-CN" altLang="en-US" sz="2000" b="1" dirty="0"/>
              <a:t>）：</a:t>
            </a:r>
            <a:endParaRPr lang="en-US" altLang="zh-CN" sz="2000" b="1" dirty="0"/>
          </a:p>
        </p:txBody>
      </p:sp>
      <p:pic>
        <p:nvPicPr>
          <p:cNvPr id="3" name="图片 2">
            <a:extLst>
              <a:ext uri="{FF2B5EF4-FFF2-40B4-BE49-F238E27FC236}">
                <a16:creationId xmlns:a16="http://schemas.microsoft.com/office/drawing/2014/main" id="{DEFDDE6C-BF33-E1AF-0BBE-2965F63E6318}"/>
              </a:ext>
            </a:extLst>
          </p:cNvPr>
          <p:cNvPicPr>
            <a:picLocks noChangeAspect="1"/>
          </p:cNvPicPr>
          <p:nvPr/>
        </p:nvPicPr>
        <p:blipFill>
          <a:blip r:embed="rId3"/>
          <a:srcRect l="45293"/>
          <a:stretch/>
        </p:blipFill>
        <p:spPr>
          <a:xfrm>
            <a:off x="5512826" y="1191789"/>
            <a:ext cx="6434372" cy="2357535"/>
          </a:xfrm>
          <a:prstGeom prst="rect">
            <a:avLst/>
          </a:prstGeom>
        </p:spPr>
      </p:pic>
      <p:sp>
        <p:nvSpPr>
          <p:cNvPr id="2" name="文本框 1">
            <a:extLst>
              <a:ext uri="{FF2B5EF4-FFF2-40B4-BE49-F238E27FC236}">
                <a16:creationId xmlns:a16="http://schemas.microsoft.com/office/drawing/2014/main" id="{EE63D310-5380-BF83-A1B2-93C02BABC85E}"/>
              </a:ext>
            </a:extLst>
          </p:cNvPr>
          <p:cNvSpPr txBox="1"/>
          <p:nvPr/>
        </p:nvSpPr>
        <p:spPr>
          <a:xfrm>
            <a:off x="284597" y="1279637"/>
            <a:ext cx="5131858" cy="2204578"/>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b="1" dirty="0"/>
              <a:t>基础更新规则（继承自</a:t>
            </a:r>
            <a:r>
              <a:rPr lang="en-US" altLang="zh-CN" b="1" dirty="0"/>
              <a:t>RAM</a:t>
            </a:r>
            <a:r>
              <a:rPr lang="zh-CN" altLang="en-US" b="1" dirty="0"/>
              <a:t>）：</a:t>
            </a:r>
            <a:r>
              <a:rPr lang="zh-CN" altLang="en-US" dirty="0"/>
              <a:t>仅在目标存在时更新，距离上次更新至少间隔</a:t>
            </a:r>
            <a:r>
              <a:rPr lang="en-US" altLang="zh-CN" dirty="0"/>
              <a:t>5</a:t>
            </a:r>
            <a:r>
              <a:rPr lang="zh-CN" altLang="en-US" dirty="0"/>
              <a:t>帧（</a:t>
            </a:r>
            <a:r>
              <a:rPr lang="en-US" altLang="zh-CN" dirty="0"/>
              <a:t> Δ=5 </a:t>
            </a:r>
            <a:r>
              <a:rPr lang="zh-CN" altLang="en-US" dirty="0"/>
              <a:t>）。</a:t>
            </a:r>
            <a:endParaRPr lang="en-US" altLang="zh-CN" dirty="0"/>
          </a:p>
          <a:p>
            <a:pPr marL="285750" indent="-285750">
              <a:lnSpc>
                <a:spcPct val="150000"/>
              </a:lnSpc>
              <a:spcAft>
                <a:spcPts val="600"/>
              </a:spcAft>
              <a:buFont typeface="Arial" panose="020B0604020202020204" pitchFamily="34" charset="0"/>
              <a:buChar char="•"/>
            </a:pPr>
            <a:r>
              <a:rPr lang="zh-CN" altLang="en-US" b="1" dirty="0"/>
              <a:t>识别关键干扰物帧：</a:t>
            </a:r>
            <a:r>
              <a:rPr lang="en-US" altLang="zh-CN" dirty="0"/>
              <a:t>SAM2</a:t>
            </a:r>
            <a:r>
              <a:rPr lang="zh-CN" altLang="en-US" dirty="0"/>
              <a:t>会预测三个输出掩码，选择 </a:t>
            </a:r>
            <a:r>
              <a:rPr lang="en-US" altLang="zh-CN" dirty="0" err="1"/>
              <a:t>IoU</a:t>
            </a:r>
            <a:r>
              <a:rPr lang="en-US" altLang="zh-CN" dirty="0"/>
              <a:t> </a:t>
            </a:r>
            <a:r>
              <a:rPr lang="zh-CN" altLang="en-US" dirty="0"/>
              <a:t>最高的作为输出，可视为多假设预测模型。</a:t>
            </a:r>
            <a:endParaRPr lang="en-US" altLang="zh-CN" dirty="0"/>
          </a:p>
        </p:txBody>
      </p:sp>
      <p:sp>
        <p:nvSpPr>
          <p:cNvPr id="5" name="文本框 4">
            <a:extLst>
              <a:ext uri="{FF2B5EF4-FFF2-40B4-BE49-F238E27FC236}">
                <a16:creationId xmlns:a16="http://schemas.microsoft.com/office/drawing/2014/main" id="{584682BE-59B6-6467-9860-E5533CD21950}"/>
              </a:ext>
            </a:extLst>
          </p:cNvPr>
          <p:cNvSpPr txBox="1"/>
          <p:nvPr/>
        </p:nvSpPr>
        <p:spPr>
          <a:xfrm>
            <a:off x="244802" y="3523423"/>
            <a:ext cx="11591597" cy="3189463"/>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b="1" dirty="0"/>
              <a:t>重要发现：</a:t>
            </a:r>
            <a:r>
              <a:rPr lang="zh-CN" altLang="en-US" dirty="0"/>
              <a:t>在跟踪失败前的帧中，</a:t>
            </a:r>
            <a:r>
              <a:rPr lang="en-US" altLang="zh-CN" dirty="0"/>
              <a:t>SAM2</a:t>
            </a:r>
            <a:r>
              <a:rPr lang="zh-CN" altLang="en-US" dirty="0"/>
              <a:t>能在另外两个候选掩码中检测到干扰物。（</a:t>
            </a:r>
            <a:r>
              <a:rPr lang="en-US" altLang="zh-CN" dirty="0"/>
              <a:t>1</a:t>
            </a:r>
            <a:r>
              <a:rPr lang="zh-CN" altLang="en-US" dirty="0"/>
              <a:t>帧输出</a:t>
            </a:r>
            <a:r>
              <a:rPr lang="en-US" altLang="zh-CN" dirty="0"/>
              <a:t>3</a:t>
            </a:r>
            <a:r>
              <a:rPr lang="zh-CN" altLang="en-US" dirty="0"/>
              <a:t>个候选</a:t>
            </a:r>
            <a:r>
              <a:rPr lang="en-US" altLang="zh-CN" dirty="0"/>
              <a:t>mask</a:t>
            </a:r>
            <a:r>
              <a:rPr lang="zh-CN" altLang="en-US" dirty="0"/>
              <a:t>）</a:t>
            </a:r>
            <a:endParaRPr lang="en-US" altLang="zh-CN" dirty="0"/>
          </a:p>
          <a:p>
            <a:pPr marL="285750" indent="-285750">
              <a:lnSpc>
                <a:spcPct val="150000"/>
              </a:lnSpc>
              <a:spcAft>
                <a:spcPts val="600"/>
              </a:spcAft>
              <a:buFont typeface="Arial" panose="020B0604020202020204" pitchFamily="34" charset="0"/>
              <a:buChar char="•"/>
            </a:pPr>
            <a:r>
              <a:rPr lang="zh-CN" altLang="en-US" b="1" dirty="0"/>
              <a:t>干扰物检测机制：</a:t>
            </a:r>
            <a:r>
              <a:rPr lang="zh-CN" altLang="en-US" dirty="0"/>
              <a:t>计算输出掩码的边界框，以及输出掩码与候选掩码最大连通分量并集的边界框。如果两个边界框面积比小于</a:t>
            </a:r>
            <a:r>
              <a:rPr lang="en-US" altLang="zh-CN" dirty="0"/>
              <a:t>0.7</a:t>
            </a:r>
            <a:r>
              <a:rPr lang="zh-CN" altLang="en-US" dirty="0"/>
              <a:t>（</a:t>
            </a:r>
            <a:r>
              <a:rPr lang="el-GR" altLang="zh-CN" dirty="0"/>
              <a:t>θ</a:t>
            </a:r>
            <a:r>
              <a:rPr lang="en-US" altLang="zh-CN" dirty="0" err="1"/>
              <a:t>anc</a:t>
            </a:r>
            <a:r>
              <a:rPr lang="zh-CN" altLang="en-US" dirty="0"/>
              <a:t>），则该帧可能包含干扰物。</a:t>
            </a:r>
            <a:endParaRPr lang="en-US" altLang="zh-CN" dirty="0"/>
          </a:p>
          <a:p>
            <a:pPr marL="285750" indent="-285750">
              <a:lnSpc>
                <a:spcPct val="150000"/>
              </a:lnSpc>
              <a:spcAft>
                <a:spcPts val="600"/>
              </a:spcAft>
              <a:buFont typeface="Arial" panose="020B0604020202020204" pitchFamily="34" charset="0"/>
              <a:buChar char="•"/>
            </a:pPr>
            <a:r>
              <a:rPr lang="zh-CN" altLang="en-US" b="1" dirty="0"/>
              <a:t>防止错误更新</a:t>
            </a:r>
            <a:r>
              <a:rPr lang="en-US" altLang="zh-CN" b="1" dirty="0"/>
              <a:t>DAM</a:t>
            </a:r>
            <a:r>
              <a:rPr lang="zh-CN" altLang="en-US" b="1" dirty="0"/>
              <a:t>的保护机制：</a:t>
            </a:r>
            <a:r>
              <a:rPr lang="zh-CN" altLang="en-US" dirty="0"/>
              <a:t>为确保跟踪稳定性，</a:t>
            </a:r>
            <a:r>
              <a:rPr lang="en-US" altLang="zh-CN" dirty="0"/>
              <a:t>DRM</a:t>
            </a:r>
            <a:r>
              <a:rPr lang="zh-CN" altLang="en-US" dirty="0"/>
              <a:t>更新需要</a:t>
            </a:r>
            <a:r>
              <a:rPr lang="en-US" altLang="zh-CN" dirty="0"/>
              <a:t>SAM2</a:t>
            </a:r>
            <a:r>
              <a:rPr lang="zh-CN" altLang="en-US" dirty="0"/>
              <a:t>预测的</a:t>
            </a:r>
            <a:r>
              <a:rPr lang="en-US" altLang="zh-CN" dirty="0" err="1"/>
              <a:t>IoU</a:t>
            </a:r>
            <a:r>
              <a:rPr lang="zh-CN" altLang="en-US" dirty="0"/>
              <a:t>分数超过</a:t>
            </a:r>
            <a:r>
              <a:rPr lang="en-US" altLang="zh-CN" dirty="0"/>
              <a:t>0.8</a:t>
            </a:r>
            <a:r>
              <a:rPr lang="zh-CN" altLang="en-US" dirty="0"/>
              <a:t>（</a:t>
            </a:r>
            <a:r>
              <a:rPr lang="en-US" altLang="zh-CN" dirty="0" err="1"/>
              <a:t>θIoU</a:t>
            </a:r>
            <a:r>
              <a:rPr lang="zh-CN" altLang="en-US" dirty="0"/>
              <a:t>），并且掩码面积在最近</a:t>
            </a:r>
            <a:r>
              <a:rPr lang="en-US" altLang="zh-CN" dirty="0"/>
              <a:t>10</a:t>
            </a:r>
            <a:r>
              <a:rPr lang="zh-CN" altLang="en-US" dirty="0"/>
              <a:t>帧中位数的</a:t>
            </a:r>
            <a:r>
              <a:rPr lang="en-US" altLang="zh-CN" dirty="0"/>
              <a:t>±20%</a:t>
            </a:r>
            <a:r>
              <a:rPr lang="zh-CN" altLang="en-US" dirty="0"/>
              <a:t>（</a:t>
            </a:r>
            <a:r>
              <a:rPr lang="en-US" altLang="zh-CN" dirty="0" err="1"/>
              <a:t>θarea</a:t>
            </a:r>
            <a:r>
              <a:rPr lang="zh-CN" altLang="en-US" dirty="0"/>
              <a:t>）范围内。</a:t>
            </a:r>
            <a:endParaRPr lang="en-US" altLang="zh-CN" dirty="0"/>
          </a:p>
          <a:p>
            <a:pPr marL="285750" indent="-285750">
              <a:lnSpc>
                <a:spcPct val="150000"/>
              </a:lnSpc>
              <a:spcAft>
                <a:spcPts val="600"/>
              </a:spcAft>
              <a:buFont typeface="Arial" panose="020B0604020202020204" pitchFamily="34" charset="0"/>
              <a:buChar char="•"/>
            </a:pPr>
            <a:r>
              <a:rPr lang="zh-CN" altLang="en-US" b="1" dirty="0"/>
              <a:t>方法要点：</a:t>
            </a:r>
            <a:r>
              <a:rPr lang="zh-CN" altLang="en-US" dirty="0"/>
              <a:t>计算输出掩码与备选掩码的边界框面积比例，主动识别可能造成跟踪失败的干扰物。通过</a:t>
            </a:r>
            <a:r>
              <a:rPr lang="en-US" altLang="zh-CN" dirty="0" err="1"/>
              <a:t>IoU</a:t>
            </a:r>
            <a:r>
              <a:rPr lang="zh-CN" altLang="en-US" dirty="0"/>
              <a:t>分数、掩码面积的稳定性作为保护机制，确保</a:t>
            </a:r>
            <a:r>
              <a:rPr lang="en-US" altLang="zh-CN" dirty="0"/>
              <a:t>DAM</a:t>
            </a:r>
            <a:r>
              <a:rPr lang="zh-CN" altLang="en-US" dirty="0"/>
              <a:t>关键帧的更新质量。</a:t>
            </a:r>
          </a:p>
        </p:txBody>
      </p:sp>
      <p:sp>
        <p:nvSpPr>
          <p:cNvPr id="4" name="矩形 3">
            <a:extLst>
              <a:ext uri="{FF2B5EF4-FFF2-40B4-BE49-F238E27FC236}">
                <a16:creationId xmlns:a16="http://schemas.microsoft.com/office/drawing/2014/main" id="{4DBAB0F9-0FA0-77D0-4461-F6432BABE5B6}"/>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6" name="矩形 5">
            <a:extLst>
              <a:ext uri="{FF2B5EF4-FFF2-40B4-BE49-F238E27FC236}">
                <a16:creationId xmlns:a16="http://schemas.microsoft.com/office/drawing/2014/main" id="{4757E96A-70EC-8990-C789-A1A905FAEC62}"/>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7" name="组合 6">
            <a:extLst>
              <a:ext uri="{FF2B5EF4-FFF2-40B4-BE49-F238E27FC236}">
                <a16:creationId xmlns:a16="http://schemas.microsoft.com/office/drawing/2014/main" id="{091E8E8B-208A-4205-0E01-009459564155}"/>
              </a:ext>
            </a:extLst>
          </p:cNvPr>
          <p:cNvGrpSpPr/>
          <p:nvPr/>
        </p:nvGrpSpPr>
        <p:grpSpPr>
          <a:xfrm>
            <a:off x="1617326" y="147430"/>
            <a:ext cx="1224000" cy="338554"/>
            <a:chOff x="2878968" y="162550"/>
            <a:chExt cx="1224000" cy="338554"/>
          </a:xfrm>
        </p:grpSpPr>
        <p:sp>
          <p:nvSpPr>
            <p:cNvPr id="8" name="矩形 7">
              <a:extLst>
                <a:ext uri="{FF2B5EF4-FFF2-40B4-BE49-F238E27FC236}">
                  <a16:creationId xmlns:a16="http://schemas.microsoft.com/office/drawing/2014/main" id="{839A5E0D-1FD4-8161-0D00-D2F420A51B1D}"/>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9" name="矩形 8">
              <a:extLst>
                <a:ext uri="{FF2B5EF4-FFF2-40B4-BE49-F238E27FC236}">
                  <a16:creationId xmlns:a16="http://schemas.microsoft.com/office/drawing/2014/main" id="{80EF6E96-7E74-59E0-E0B3-C8AE432939A9}"/>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DCBDE9AB-3FF7-293B-2F8A-7EE035BA515A}"/>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C9EFBB01-8F56-CF97-78FE-473E6C84F749}"/>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3768254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5F3F8-BC18-8977-51F5-856095EC3439}"/>
            </a:ext>
          </a:extLst>
        </p:cNvPr>
        <p:cNvGrpSpPr/>
        <p:nvPr/>
      </p:nvGrpSpPr>
      <p:grpSpPr>
        <a:xfrm>
          <a:off x="0" y="0"/>
          <a:ext cx="0" cy="0"/>
          <a:chOff x="0" y="0"/>
          <a:chExt cx="0" cy="0"/>
        </a:xfrm>
      </p:grpSpPr>
      <p:pic>
        <p:nvPicPr>
          <p:cNvPr id="19" name="图片 18">
            <a:extLst>
              <a:ext uri="{FF2B5EF4-FFF2-40B4-BE49-F238E27FC236}">
                <a16:creationId xmlns:a16="http://schemas.microsoft.com/office/drawing/2014/main" id="{5AFC23D8-97A1-D962-F46F-7429252D9C95}"/>
              </a:ext>
            </a:extLst>
          </p:cNvPr>
          <p:cNvPicPr>
            <a:picLocks noChangeAspect="1"/>
          </p:cNvPicPr>
          <p:nvPr/>
        </p:nvPicPr>
        <p:blipFill>
          <a:blip r:embed="rId3"/>
          <a:stretch>
            <a:fillRect/>
          </a:stretch>
        </p:blipFill>
        <p:spPr>
          <a:xfrm>
            <a:off x="482917" y="2969939"/>
            <a:ext cx="11115368" cy="2455892"/>
          </a:xfrm>
          <a:prstGeom prst="rect">
            <a:avLst/>
          </a:prstGeom>
        </p:spPr>
      </p:pic>
      <p:sp>
        <p:nvSpPr>
          <p:cNvPr id="2" name="矩形 1">
            <a:extLst>
              <a:ext uri="{FF2B5EF4-FFF2-40B4-BE49-F238E27FC236}">
                <a16:creationId xmlns:a16="http://schemas.microsoft.com/office/drawing/2014/main" id="{CC67DFAA-A6D2-BF6F-DCAC-139C6AC2EE54}"/>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25E49E10-DE7A-68B3-7590-0924284BFBEA}"/>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9" name="组合 8">
            <a:extLst>
              <a:ext uri="{FF2B5EF4-FFF2-40B4-BE49-F238E27FC236}">
                <a16:creationId xmlns:a16="http://schemas.microsoft.com/office/drawing/2014/main" id="{FF27D392-B7C8-746B-1AB1-D338CF0DA659}"/>
              </a:ext>
            </a:extLst>
          </p:cNvPr>
          <p:cNvGrpSpPr/>
          <p:nvPr/>
        </p:nvGrpSpPr>
        <p:grpSpPr>
          <a:xfrm>
            <a:off x="1617326" y="147430"/>
            <a:ext cx="1224000" cy="338554"/>
            <a:chOff x="2878968" y="162550"/>
            <a:chExt cx="1224000" cy="338554"/>
          </a:xfrm>
        </p:grpSpPr>
        <p:sp>
          <p:nvSpPr>
            <p:cNvPr id="6" name="矩形 5">
              <a:extLst>
                <a:ext uri="{FF2B5EF4-FFF2-40B4-BE49-F238E27FC236}">
                  <a16:creationId xmlns:a16="http://schemas.microsoft.com/office/drawing/2014/main" id="{8A6C68AE-DD9B-8BB9-DEC1-566B9EDD84B6}"/>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5" name="矩形 4">
              <a:extLst>
                <a:ext uri="{FF2B5EF4-FFF2-40B4-BE49-F238E27FC236}">
                  <a16:creationId xmlns:a16="http://schemas.microsoft.com/office/drawing/2014/main" id="{FF7CB584-E53F-9031-E59D-5DD009EFA390}"/>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27" name="矩形 26">
            <a:extLst>
              <a:ext uri="{FF2B5EF4-FFF2-40B4-BE49-F238E27FC236}">
                <a16:creationId xmlns:a16="http://schemas.microsoft.com/office/drawing/2014/main" id="{1FB26F02-2F4E-43AF-C784-EC0D16A04D64}"/>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4" name="矩形 3">
            <a:extLst>
              <a:ext uri="{FF2B5EF4-FFF2-40B4-BE49-F238E27FC236}">
                <a16:creationId xmlns:a16="http://schemas.microsoft.com/office/drawing/2014/main" id="{28CF2880-B50A-DE64-8B79-BEA58A9912F6}"/>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14" name="内容占位符 8">
            <a:extLst>
              <a:ext uri="{FF2B5EF4-FFF2-40B4-BE49-F238E27FC236}">
                <a16:creationId xmlns:a16="http://schemas.microsoft.com/office/drawing/2014/main" id="{6F236C92-28E8-8BCF-3EBA-82D11E57B53A}"/>
              </a:ext>
            </a:extLst>
          </p:cNvPr>
          <p:cNvSpPr txBox="1"/>
          <p:nvPr/>
        </p:nvSpPr>
        <p:spPr>
          <a:xfrm>
            <a:off x="244802" y="796233"/>
            <a:ext cx="11591598" cy="33403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DiDi</a:t>
            </a:r>
            <a:r>
              <a:rPr lang="zh-CN" altLang="en-US" sz="2000" b="1" dirty="0"/>
              <a:t>数据集：</a:t>
            </a:r>
            <a:endParaRPr lang="en-US" altLang="zh-CN" sz="2000" b="1" dirty="0"/>
          </a:p>
        </p:txBody>
      </p:sp>
      <p:sp>
        <p:nvSpPr>
          <p:cNvPr id="16" name="文本框 15">
            <a:extLst>
              <a:ext uri="{FF2B5EF4-FFF2-40B4-BE49-F238E27FC236}">
                <a16:creationId xmlns:a16="http://schemas.microsoft.com/office/drawing/2014/main" id="{7242CFDB-6E6F-68CB-6819-9B6C7C54A89D}"/>
              </a:ext>
            </a:extLst>
          </p:cNvPr>
          <p:cNvSpPr txBox="1"/>
          <p:nvPr/>
        </p:nvSpPr>
        <p:spPr>
          <a:xfrm>
            <a:off x="280298" y="1205951"/>
            <a:ext cx="11702395" cy="1789080"/>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dirty="0"/>
              <a:t>现有的基准测试数据集中包含许多对现代跟踪器来说不再具有挑战性的序列，跟踪器在这些简单序列上的高性能会掩盖在有挑战情况下的改进，因此需要一个专注于干扰物场景的数据集来更好地评估跟踪器性能。</a:t>
            </a:r>
            <a:endParaRPr lang="en-US" altLang="zh-CN" dirty="0"/>
          </a:p>
          <a:p>
            <a:pPr marL="285750" indent="-285750">
              <a:lnSpc>
                <a:spcPct val="150000"/>
              </a:lnSpc>
              <a:spcAft>
                <a:spcPts val="600"/>
              </a:spcAft>
              <a:buFont typeface="Arial" panose="020B0604020202020204" pitchFamily="34" charset="0"/>
              <a:buChar char="•"/>
            </a:pPr>
            <a:r>
              <a:rPr lang="zh-CN" altLang="en-US" b="1" dirty="0"/>
              <a:t>数据集构建过程：</a:t>
            </a:r>
            <a:r>
              <a:rPr lang="zh-CN" altLang="en-US" dirty="0"/>
              <a:t>从</a:t>
            </a:r>
            <a:r>
              <a:rPr lang="en-US" altLang="zh-CN" dirty="0"/>
              <a:t>8</a:t>
            </a:r>
            <a:r>
              <a:rPr lang="zh-CN" altLang="en-US" dirty="0"/>
              <a:t>个高质量标注的主流数据集中选取</a:t>
            </a:r>
            <a:r>
              <a:rPr lang="en-US" altLang="zh-CN" dirty="0"/>
              <a:t>808</a:t>
            </a:r>
            <a:r>
              <a:rPr lang="zh-CN" altLang="en-US" dirty="0"/>
              <a:t>个序列作为初始池，使用半自动方式筛选序列，要求至少</a:t>
            </a:r>
            <a:r>
              <a:rPr lang="en-US" altLang="zh-CN" dirty="0"/>
              <a:t>1/3</a:t>
            </a:r>
            <a:r>
              <a:rPr lang="zh-CN" altLang="en-US" dirty="0"/>
              <a:t>的帧包含显著的干扰物。最终选出</a:t>
            </a:r>
            <a:r>
              <a:rPr lang="en-US" altLang="zh-CN" dirty="0"/>
              <a:t>180</a:t>
            </a:r>
            <a:r>
              <a:rPr lang="zh-CN" altLang="en-US" dirty="0"/>
              <a:t>个序列，平均每个序列长度</a:t>
            </a:r>
            <a:r>
              <a:rPr lang="en-US" altLang="zh-CN" dirty="0"/>
              <a:t>1.5k</a:t>
            </a:r>
            <a:r>
              <a:rPr lang="zh-CN" altLang="en-US" dirty="0"/>
              <a:t>帧，总计</a:t>
            </a:r>
            <a:r>
              <a:rPr lang="en-US" altLang="zh-CN" dirty="0"/>
              <a:t>274,882</a:t>
            </a:r>
            <a:r>
              <a:rPr lang="zh-CN" altLang="en-US" dirty="0"/>
              <a:t>帧。</a:t>
            </a:r>
            <a:endParaRPr lang="en-US" altLang="zh-CN" dirty="0"/>
          </a:p>
        </p:txBody>
      </p:sp>
      <p:sp>
        <p:nvSpPr>
          <p:cNvPr id="17" name="文本框 16">
            <a:extLst>
              <a:ext uri="{FF2B5EF4-FFF2-40B4-BE49-F238E27FC236}">
                <a16:creationId xmlns:a16="http://schemas.microsoft.com/office/drawing/2014/main" id="{D5928467-31D9-DDE9-5B39-BF68679BE960}"/>
              </a:ext>
            </a:extLst>
          </p:cNvPr>
          <p:cNvSpPr txBox="1"/>
          <p:nvPr/>
        </p:nvSpPr>
        <p:spPr>
          <a:xfrm>
            <a:off x="280298" y="5331556"/>
            <a:ext cx="11702396" cy="1373581"/>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b="1" dirty="0"/>
              <a:t>干扰物判定标准：</a:t>
            </a:r>
            <a:r>
              <a:rPr lang="zh-CN" altLang="en-US" dirty="0"/>
              <a:t>使用</a:t>
            </a:r>
            <a:r>
              <a:rPr lang="en-US" altLang="zh-CN" dirty="0"/>
              <a:t>DINO2</a:t>
            </a:r>
            <a:r>
              <a:rPr lang="zh-CN" altLang="en-US" dirty="0"/>
              <a:t>模型对图像进行特征编码，计算每个像素与目标区域特征的余弦距离作为干扰分数。计算目标区域外部与内部超过平均分数的像素数量比值，如果该比值超过</a:t>
            </a:r>
            <a:r>
              <a:rPr lang="en-US" altLang="zh-CN" dirty="0"/>
              <a:t>0.5</a:t>
            </a:r>
            <a:r>
              <a:rPr lang="zh-CN" altLang="en-US" dirty="0"/>
              <a:t>，则认为该帧包含显著干扰物。</a:t>
            </a:r>
            <a:endParaRPr lang="en-US" altLang="zh-CN" dirty="0"/>
          </a:p>
          <a:p>
            <a:pPr marL="285750" indent="-285750">
              <a:lnSpc>
                <a:spcPct val="150000"/>
              </a:lnSpc>
              <a:spcAft>
                <a:spcPts val="600"/>
              </a:spcAft>
              <a:buFont typeface="Arial" panose="020B0604020202020204" pitchFamily="34" charset="0"/>
              <a:buChar char="•"/>
            </a:pPr>
            <a:r>
              <a:rPr lang="zh-CN" altLang="en-US" b="1" dirty="0"/>
              <a:t>数据集特点：</a:t>
            </a:r>
            <a:r>
              <a:rPr lang="zh-CN" altLang="en-US" dirty="0"/>
              <a:t>每个序列只包含单个需要跟踪的目标。通过手动对初始帧进行分割，支持基于分割的跟踪器初始化。</a:t>
            </a:r>
          </a:p>
        </p:txBody>
      </p:sp>
    </p:spTree>
    <p:extLst>
      <p:ext uri="{BB962C8B-B14F-4D97-AF65-F5344CB8AC3E}">
        <p14:creationId xmlns:p14="http://schemas.microsoft.com/office/powerpoint/2010/main" val="2883584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B1D54-B621-1F7B-10AF-770AF9597865}"/>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806A38E5-6F31-23F7-5D78-413FD43DCC15}"/>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78447B18-27BF-3CA4-2E80-8696E2FE18F0}"/>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B1909C43-D98B-1F37-EEF8-72E9D4063586}"/>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FEB50FCA-BFCC-3F94-42A1-240068319EBA}"/>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AB0635D2-7B16-C333-1211-346AE25F80FE}"/>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79484916-C795-1E1E-3AB6-EBF498DD9A1F}"/>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F50FA0A5-4FB4-6CCA-0529-CB94BEA846FE}"/>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pic>
        <p:nvPicPr>
          <p:cNvPr id="9" name="图片 8">
            <a:extLst>
              <a:ext uri="{FF2B5EF4-FFF2-40B4-BE49-F238E27FC236}">
                <a16:creationId xmlns:a16="http://schemas.microsoft.com/office/drawing/2014/main" id="{EF7362C4-7255-8B70-492A-F94918A96E42}"/>
              </a:ext>
            </a:extLst>
          </p:cNvPr>
          <p:cNvPicPr>
            <a:picLocks noChangeAspect="1"/>
          </p:cNvPicPr>
          <p:nvPr/>
        </p:nvPicPr>
        <p:blipFill>
          <a:blip r:embed="rId3"/>
          <a:stretch>
            <a:fillRect/>
          </a:stretch>
        </p:blipFill>
        <p:spPr>
          <a:xfrm>
            <a:off x="2733203" y="643371"/>
            <a:ext cx="6725593" cy="6099956"/>
          </a:xfrm>
          <a:prstGeom prst="rect">
            <a:avLst/>
          </a:prstGeom>
        </p:spPr>
      </p:pic>
    </p:spTree>
    <p:extLst>
      <p:ext uri="{BB962C8B-B14F-4D97-AF65-F5344CB8AC3E}">
        <p14:creationId xmlns:p14="http://schemas.microsoft.com/office/powerpoint/2010/main" val="173775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p:cNvGrpSpPr/>
          <p:nvPr/>
        </p:nvGrpSpPr>
        <p:grpSpPr>
          <a:xfrm>
            <a:off x="2987308" y="147430"/>
            <a:ext cx="1224000" cy="338554"/>
            <a:chOff x="4206825" y="163094"/>
            <a:chExt cx="1224000" cy="338554"/>
          </a:xfrm>
        </p:grpSpPr>
        <p:sp>
          <p:nvSpPr>
            <p:cNvPr id="6" name="矩形 5"/>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a:extLst>
              <a:ext uri="{FF2B5EF4-FFF2-40B4-BE49-F238E27FC236}">
                <a16:creationId xmlns:a16="http://schemas.microsoft.com/office/drawing/2014/main" id="{A00DD59C-0F8E-8B26-7AF6-2C37124487AC}"/>
              </a:ext>
            </a:extLst>
          </p:cNvPr>
          <p:cNvSpPr txBox="1"/>
          <p:nvPr/>
        </p:nvSpPr>
        <p:spPr>
          <a:xfrm>
            <a:off x="280298" y="696953"/>
            <a:ext cx="5235086"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pitchFamily="2" charset="-122"/>
                <a:ea typeface="等线" panose="02010600030101010101" pitchFamily="2" charset="-122"/>
              </a:rPr>
              <a:t>Ablation</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pic>
        <p:nvPicPr>
          <p:cNvPr id="15" name="图片 14">
            <a:extLst>
              <a:ext uri="{FF2B5EF4-FFF2-40B4-BE49-F238E27FC236}">
                <a16:creationId xmlns:a16="http://schemas.microsoft.com/office/drawing/2014/main" id="{7F3F8861-56C1-0F17-A274-CE8163B45007}"/>
              </a:ext>
            </a:extLst>
          </p:cNvPr>
          <p:cNvPicPr>
            <a:picLocks noChangeAspect="1"/>
          </p:cNvPicPr>
          <p:nvPr/>
        </p:nvPicPr>
        <p:blipFill>
          <a:blip r:embed="rId3"/>
          <a:stretch>
            <a:fillRect/>
          </a:stretch>
        </p:blipFill>
        <p:spPr>
          <a:xfrm>
            <a:off x="305015" y="1279943"/>
            <a:ext cx="5388973" cy="5121012"/>
          </a:xfrm>
          <a:prstGeom prst="rect">
            <a:avLst/>
          </a:prstGeom>
        </p:spPr>
      </p:pic>
      <mc:AlternateContent xmlns:mc="http://schemas.openxmlformats.org/markup-compatibility/2006">
        <mc:Choice xmlns:a14="http://schemas.microsoft.com/office/drawing/2010/main" Requires="a14">
          <p:sp>
            <p:nvSpPr>
              <p:cNvPr id="16" name="文本框 15">
                <a:extLst>
                  <a:ext uri="{FF2B5EF4-FFF2-40B4-BE49-F238E27FC236}">
                    <a16:creationId xmlns:a16="http://schemas.microsoft.com/office/drawing/2014/main" id="{64B25F28-F235-3209-A61C-5B59350914A3}"/>
                  </a:ext>
                </a:extLst>
              </p:cNvPr>
              <p:cNvSpPr txBox="1"/>
              <p:nvPr/>
            </p:nvSpPr>
            <p:spPr>
              <a:xfrm>
                <a:off x="5693988" y="880970"/>
                <a:ext cx="6318573" cy="5655394"/>
              </a:xfrm>
              <a:prstGeom prst="rect">
                <a:avLst/>
              </a:prstGeom>
              <a:noFill/>
            </p:spPr>
            <p:txBody>
              <a:bodyPr wrap="square">
                <a:spAutoFit/>
              </a:bodyPr>
              <a:lstStyle/>
              <a:p>
                <a:pPr>
                  <a:lnSpc>
                    <a:spcPct val="120000"/>
                  </a:lnSpc>
                  <a:spcAft>
                    <a:spcPts val="600"/>
                  </a:spcAft>
                </a:pPr>
                <a:r>
                  <a:rPr lang="zh-CN" altLang="en-US" sz="1800" b="1" dirty="0"/>
                  <a:t>性能指标：</a:t>
                </a:r>
                <a:endParaRPr lang="en-US" altLang="zh-CN" sz="1800" b="1" dirty="0"/>
              </a:p>
              <a:p>
                <a:pPr marL="342900" indent="-342900">
                  <a:lnSpc>
                    <a:spcPct val="120000"/>
                  </a:lnSpc>
                  <a:spcAft>
                    <a:spcPts val="600"/>
                  </a:spcAft>
                  <a:buFont typeface="Arial" panose="020B0604020202020204" pitchFamily="34" charset="0"/>
                  <a:buChar char="•"/>
                </a:pPr>
                <a:r>
                  <a:rPr lang="en-US" altLang="zh-CN" dirty="0"/>
                  <a:t>Quality Score</a:t>
                </a:r>
                <a:r>
                  <a:rPr lang="zh-CN" altLang="en-US" dirty="0"/>
                  <a:t>：跟踪质量得分（主要指标）</a:t>
                </a:r>
                <a:endParaRPr lang="en-US" altLang="zh-CN" dirty="0"/>
              </a:p>
              <a:p>
                <a:pPr algn="ctr">
                  <a:lnSpc>
                    <a:spcPct val="120000"/>
                  </a:lnSpc>
                  <a:spcAft>
                    <a:spcPts val="600"/>
                  </a:spcAft>
                </a:pPr>
                <a14:m>
                  <m:oMathPara xmlns:m="http://schemas.openxmlformats.org/officeDocument/2006/math">
                    <m:oMathParaPr>
                      <m:jc m:val="centerGroup"/>
                    </m:oMathParaPr>
                    <m:oMath xmlns:m="http://schemas.openxmlformats.org/officeDocument/2006/math">
                      <m:r>
                        <a:rPr lang="en-US" altLang="zh-CN" i="1" dirty="0" smtClean="0">
                          <a:latin typeface="Cambria Math" panose="02040503050406030204" pitchFamily="18" charset="0"/>
                        </a:rPr>
                        <m:t>𝑄</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𝑠𝑐𝑜𝑟𝑒</m:t>
                      </m:r>
                      <m:r>
                        <a:rPr lang="en-US" altLang="zh-CN" i="1" dirty="0" smtClean="0">
                          <a:latin typeface="Cambria Math" panose="02040503050406030204" pitchFamily="18" charset="0"/>
                        </a:rPr>
                        <m:t> = </m:t>
                      </m:r>
                      <m:r>
                        <a:rPr lang="en-US" altLang="zh-CN" i="1" dirty="0" smtClean="0">
                          <a:latin typeface="Cambria Math" panose="02040503050406030204" pitchFamily="18" charset="0"/>
                        </a:rPr>
                        <m:t>𝛼</m:t>
                      </m:r>
                      <m:r>
                        <a:rPr lang="en-US" altLang="zh-CN" i="1" dirty="0" smtClean="0">
                          <a:latin typeface="Cambria Math" panose="02040503050406030204" pitchFamily="18" charset="0"/>
                        </a:rPr>
                        <m:t> ∗ </m:t>
                      </m:r>
                      <m:r>
                        <a:rPr lang="en-US" altLang="zh-CN" i="1" dirty="0" smtClean="0">
                          <a:latin typeface="Cambria Math" panose="02040503050406030204" pitchFamily="18" charset="0"/>
                        </a:rPr>
                        <m:t>𝐴𝑐𝑐𝑢𝑟𝑎𝑐𝑦</m:t>
                      </m:r>
                      <m:r>
                        <a:rPr lang="en-US" altLang="zh-CN" i="1" dirty="0" smtClean="0">
                          <a:latin typeface="Cambria Math" panose="02040503050406030204" pitchFamily="18" charset="0"/>
                        </a:rPr>
                        <m:t> + </m:t>
                      </m:r>
                      <m:d>
                        <m:dPr>
                          <m:ctrlPr>
                            <a:rPr lang="en-US" altLang="zh-CN" i="1" dirty="0" smtClean="0">
                              <a:latin typeface="Cambria Math" panose="02040503050406030204" pitchFamily="18" charset="0"/>
                            </a:rPr>
                          </m:ctrlPr>
                        </m:dPr>
                        <m:e>
                          <m:r>
                            <a:rPr lang="en-US" altLang="zh-CN" i="1" dirty="0" smtClean="0">
                              <a:latin typeface="Cambria Math" panose="02040503050406030204" pitchFamily="18" charset="0"/>
                            </a:rPr>
                            <m:t>1−</m:t>
                          </m:r>
                          <m:r>
                            <a:rPr lang="en-US" altLang="zh-CN" i="1" dirty="0" smtClean="0">
                              <a:latin typeface="Cambria Math" panose="02040503050406030204" pitchFamily="18" charset="0"/>
                            </a:rPr>
                            <m:t>𝛼</m:t>
                          </m:r>
                        </m:e>
                      </m:d>
                      <m:r>
                        <a:rPr lang="en-US" altLang="zh-CN" i="1" dirty="0" smtClean="0">
                          <a:latin typeface="Cambria Math" panose="02040503050406030204" pitchFamily="18" charset="0"/>
                        </a:rPr>
                        <m:t>∗ </m:t>
                      </m:r>
                      <m:r>
                        <a:rPr lang="en-US" altLang="zh-CN" i="1" dirty="0" smtClean="0">
                          <a:latin typeface="Cambria Math" panose="02040503050406030204" pitchFamily="18" charset="0"/>
                        </a:rPr>
                        <m:t>𝑅𝑜𝑏𝑢𝑠𝑡𝑛𝑒𝑠𝑠</m:t>
                      </m:r>
                    </m:oMath>
                  </m:oMathPara>
                </a14:m>
                <a:endParaRPr lang="en-US" altLang="zh-CN" dirty="0"/>
              </a:p>
              <a:p>
                <a:pPr marL="342900" indent="-342900">
                  <a:lnSpc>
                    <a:spcPct val="120000"/>
                  </a:lnSpc>
                  <a:spcAft>
                    <a:spcPts val="600"/>
                  </a:spcAft>
                  <a:buFont typeface="Arial" panose="020B0604020202020204" pitchFamily="34" charset="0"/>
                  <a:buChar char="•"/>
                </a:pPr>
                <a:r>
                  <a:rPr lang="en-US" altLang="zh-CN" dirty="0"/>
                  <a:t>Accuracy</a:t>
                </a:r>
                <a:r>
                  <a:rPr lang="zh-CN" altLang="en-US" dirty="0"/>
                  <a:t>：成功跟踪时的平均 </a:t>
                </a:r>
                <a14:m>
                  <m:oMath xmlns:m="http://schemas.openxmlformats.org/officeDocument/2006/math">
                    <m:r>
                      <a:rPr lang="en-US" altLang="zh-CN" i="1" dirty="0" smtClean="0">
                        <a:latin typeface="Cambria Math" panose="02040503050406030204" pitchFamily="18" charset="0"/>
                      </a:rPr>
                      <m:t>𝐼𝑜𝑈</m:t>
                    </m:r>
                  </m:oMath>
                </a14:m>
                <a:endParaRPr lang="en-US" altLang="zh-CN" dirty="0"/>
              </a:p>
              <a:p>
                <a:pPr marL="342900" indent="-342900">
                  <a:lnSpc>
                    <a:spcPct val="120000"/>
                  </a:lnSpc>
                  <a:spcAft>
                    <a:spcPts val="600"/>
                  </a:spcAft>
                  <a:buFont typeface="Arial" panose="020B0604020202020204" pitchFamily="34" charset="0"/>
                  <a:buChar char="•"/>
                </a:pPr>
                <a:r>
                  <a:rPr lang="en-US" altLang="zh-CN" dirty="0"/>
                  <a:t>Robustness</a:t>
                </a:r>
                <a:r>
                  <a:rPr lang="zh-CN" altLang="en-US" dirty="0"/>
                  <a:t>：成功跟踪帧的比例</a:t>
                </a:r>
                <a:endParaRPr lang="en-US" altLang="zh-CN" dirty="0"/>
              </a:p>
              <a:p>
                <a:pPr>
                  <a:lnSpc>
                    <a:spcPct val="120000"/>
                  </a:lnSpc>
                  <a:spcAft>
                    <a:spcPts val="600"/>
                  </a:spcAft>
                </a:pPr>
                <a:r>
                  <a:rPr lang="en-US" altLang="zh-CN" b="1" dirty="0"/>
                  <a:t>PRES</a:t>
                </a:r>
                <a:r>
                  <a:rPr lang="zh-CN" altLang="en-US" b="1" dirty="0"/>
                  <a:t>：</a:t>
                </a:r>
                <a:r>
                  <a:rPr lang="zh-CN" altLang="en-US" dirty="0"/>
                  <a:t>只在预测</a:t>
                </a:r>
                <a:r>
                  <a:rPr lang="en-US" altLang="zh-CN" dirty="0"/>
                  <a:t>mask</a:t>
                </a:r>
                <a:r>
                  <a:rPr lang="zh-CN" altLang="en-US" dirty="0"/>
                  <a:t>非空（目标存在）时更新内存</a:t>
                </a:r>
                <a:endParaRPr lang="en-US" altLang="zh-CN" dirty="0"/>
              </a:p>
              <a:p>
                <a:pPr>
                  <a:lnSpc>
                    <a:spcPct val="120000"/>
                  </a:lnSpc>
                  <a:spcAft>
                    <a:spcPts val="600"/>
                  </a:spcAft>
                </a:pPr>
                <a:r>
                  <a:rPr lang="el-GR" altLang="zh-CN" b="1" dirty="0"/>
                  <a:t>Δ=5</a:t>
                </a:r>
                <a:r>
                  <a:rPr lang="zh-CN" altLang="en-US" b="1" dirty="0"/>
                  <a:t>：</a:t>
                </a:r>
                <a:r>
                  <a:rPr lang="zh-CN" altLang="en-US" dirty="0"/>
                  <a:t>将更新率降低到</a:t>
                </a:r>
                <a:r>
                  <a:rPr lang="en-US" altLang="zh-CN" dirty="0"/>
                  <a:t>5</a:t>
                </a:r>
                <a:r>
                  <a:rPr lang="zh-CN" altLang="en-US" dirty="0"/>
                  <a:t>帧一次（频繁更新会降低</a:t>
                </a:r>
                <a:r>
                  <a:rPr lang="en-US" altLang="zh-CN" dirty="0"/>
                  <a:t>Robustness</a:t>
                </a:r>
                <a:r>
                  <a:rPr lang="zh-CN" altLang="en-US" dirty="0"/>
                  <a:t>）</a:t>
                </a:r>
                <a:endParaRPr lang="en-US" altLang="zh-CN" dirty="0"/>
              </a:p>
              <a:p>
                <a:pPr>
                  <a:lnSpc>
                    <a:spcPct val="120000"/>
                  </a:lnSpc>
                  <a:spcAft>
                    <a:spcPts val="600"/>
                  </a:spcAft>
                </a:pPr>
                <a:r>
                  <a:rPr lang="en-US" altLang="zh-CN" b="1" dirty="0"/>
                  <a:t>DRM1</a:t>
                </a:r>
                <a:r>
                  <a:rPr lang="zh-CN" altLang="en-US" b="1" dirty="0"/>
                  <a:t>：</a:t>
                </a:r>
                <a:r>
                  <a:rPr lang="zh-CN" altLang="en-US" dirty="0"/>
                  <a:t>只在跟踪可靠时更新</a:t>
                </a:r>
                <a:endParaRPr lang="en-US" altLang="zh-CN" dirty="0"/>
              </a:p>
              <a:p>
                <a:pPr>
                  <a:lnSpc>
                    <a:spcPct val="120000"/>
                  </a:lnSpc>
                  <a:spcAft>
                    <a:spcPts val="600"/>
                  </a:spcAft>
                </a:pPr>
                <a:r>
                  <a:rPr lang="en-US" altLang="zh-CN" b="1" dirty="0"/>
                  <a:t>DRM2</a:t>
                </a:r>
                <a:r>
                  <a:rPr lang="zh-CN" altLang="en-US" b="1" dirty="0"/>
                  <a:t>：</a:t>
                </a:r>
                <a:r>
                  <a:rPr lang="zh-CN" altLang="en-US" dirty="0"/>
                  <a:t>只在检测到干扰物时更新</a:t>
                </a:r>
                <a:endParaRPr lang="en-US" altLang="zh-CN" dirty="0"/>
              </a:p>
              <a:p>
                <a:pPr>
                  <a:lnSpc>
                    <a:spcPct val="120000"/>
                  </a:lnSpc>
                  <a:spcAft>
                    <a:spcPts val="600"/>
                  </a:spcAft>
                </a:pPr>
                <a:r>
                  <a:rPr lang="en-US" altLang="zh-CN" b="1" dirty="0"/>
                  <a:t>SAM2.1++</a:t>
                </a:r>
                <a:r>
                  <a:rPr lang="zh-CN" altLang="en-US" b="1" dirty="0"/>
                  <a:t>：</a:t>
                </a:r>
                <a:r>
                  <a:rPr lang="zh-CN" altLang="en-US" dirty="0"/>
                  <a:t>结合两种策略</a:t>
                </a:r>
                <a:endParaRPr lang="en-US" altLang="zh-CN" i="1" dirty="0">
                  <a:latin typeface="Cambria Math" panose="02040503050406030204" pitchFamily="18" charset="0"/>
                </a:endParaRPr>
              </a:p>
              <a:p>
                <a:pPr>
                  <a:lnSpc>
                    <a:spcPct val="120000"/>
                  </a:lnSpc>
                  <a:spcAft>
                    <a:spcPts val="600"/>
                  </a:spcAft>
                </a:pPr>
                <a14:m>
                  <m:oMath xmlns:m="http://schemas.openxmlformats.org/officeDocument/2006/math">
                    <m:r>
                      <a:rPr lang="en-US" altLang="zh-CN" b="1" i="1" dirty="0" smtClean="0">
                        <a:latin typeface="Cambria Math" panose="02040503050406030204" pitchFamily="18" charset="0"/>
                      </a:rPr>
                      <m:t>𝒕𝒆𝒏𝒄</m:t>
                    </m:r>
                  </m:oMath>
                </a14:m>
                <a:r>
                  <a:rPr lang="zh-CN" altLang="en-US" b="1" dirty="0"/>
                  <a:t>：</a:t>
                </a:r>
                <a:r>
                  <a:rPr lang="zh-CN" altLang="en-US" dirty="0"/>
                  <a:t>在</a:t>
                </a:r>
                <a:r>
                  <a:rPr lang="en-US" altLang="zh-CN" dirty="0"/>
                  <a:t>DRM</a:t>
                </a:r>
                <a:r>
                  <a:rPr lang="zh-CN" altLang="en-US" dirty="0"/>
                  <a:t>中使用时间编码</a:t>
                </a:r>
                <a:endParaRPr lang="en-US" altLang="zh-CN" dirty="0"/>
              </a:p>
              <a:p>
                <a:pPr>
                  <a:lnSpc>
                    <a:spcPct val="120000"/>
                  </a:lnSpc>
                  <a:spcAft>
                    <a:spcPts val="600"/>
                  </a:spcAft>
                </a:pPr>
                <a14:m>
                  <m:oMath xmlns:m="http://schemas.openxmlformats.org/officeDocument/2006/math">
                    <m:acc>
                      <m:accPr>
                        <m:chr m:val="̅"/>
                        <m:ctrlPr>
                          <a:rPr lang="en-US" altLang="zh-CN" b="1" i="1" dirty="0" smtClean="0">
                            <a:latin typeface="Cambria Math" panose="02040503050406030204" pitchFamily="18" charset="0"/>
                          </a:rPr>
                        </m:ctrlPr>
                      </m:accPr>
                      <m:e>
                        <m:r>
                          <a:rPr lang="en-US" altLang="zh-CN" b="1" i="1" dirty="0">
                            <a:latin typeface="Cambria Math" panose="02040503050406030204" pitchFamily="18" charset="0"/>
                          </a:rPr>
                          <m:t>𝒍𝒂𝒔𝒕</m:t>
                        </m:r>
                      </m:e>
                    </m:acc>
                  </m:oMath>
                </a14:m>
                <a:r>
                  <a:rPr lang="zh-CN" altLang="en-US" b="1" dirty="0"/>
                  <a:t>：</a:t>
                </a:r>
                <a:r>
                  <a:rPr lang="zh-CN" altLang="en-US" dirty="0"/>
                  <a:t>每</a:t>
                </a:r>
                <a:r>
                  <a:rPr lang="en-US" altLang="zh-CN" dirty="0"/>
                  <a:t>5</a:t>
                </a:r>
                <a:r>
                  <a:rPr lang="zh-CN" altLang="en-US" dirty="0"/>
                  <a:t>帧更新</a:t>
                </a:r>
                <a:r>
                  <a:rPr lang="zh-CN" altLang="en-US" b="1" u="sng" dirty="0"/>
                  <a:t>所有</a:t>
                </a:r>
                <a:r>
                  <a:rPr lang="en-US" altLang="zh-CN" dirty="0"/>
                  <a:t>RAM</a:t>
                </a:r>
                <a:r>
                  <a:rPr lang="zh-CN" altLang="en-US" dirty="0"/>
                  <a:t>槽（去掉“保留最新帧” 的策略）</a:t>
                </a:r>
                <a:endParaRPr lang="en-US" altLang="zh-CN" dirty="0"/>
              </a:p>
              <a:p>
                <a:pPr marL="285750" indent="-285750">
                  <a:lnSpc>
                    <a:spcPct val="120000"/>
                  </a:lnSpc>
                  <a:spcAft>
                    <a:spcPts val="600"/>
                  </a:spcAft>
                  <a:buFont typeface="Arial" panose="020B0604020202020204" pitchFamily="34" charset="0"/>
                  <a:buChar char="•"/>
                </a:pPr>
                <a:r>
                  <a:rPr lang="zh-CN" altLang="en-US" dirty="0"/>
                  <a:t>证明了</a:t>
                </a:r>
                <a:r>
                  <a:rPr lang="en-US" altLang="zh-CN" dirty="0"/>
                  <a:t>DRM</a:t>
                </a:r>
                <a:r>
                  <a:rPr lang="zh-CN" altLang="en-US" dirty="0"/>
                  <a:t>应该在同时满足 “检测到干扰物” 和</a:t>
                </a:r>
                <a:r>
                  <a:rPr lang="en-US" altLang="zh-CN" dirty="0"/>
                  <a:t> </a:t>
                </a:r>
                <a:r>
                  <a:rPr lang="zh-CN" altLang="en-US" dirty="0"/>
                  <a:t>“跟踪可靠” 两个条件时才进行更新。</a:t>
                </a:r>
                <a:endParaRPr lang="en-US" altLang="zh-CN" dirty="0"/>
              </a:p>
            </p:txBody>
          </p:sp>
        </mc:Choice>
        <mc:Fallback>
          <p:sp>
            <p:nvSpPr>
              <p:cNvPr id="16" name="文本框 15">
                <a:extLst>
                  <a:ext uri="{FF2B5EF4-FFF2-40B4-BE49-F238E27FC236}">
                    <a16:creationId xmlns:a16="http://schemas.microsoft.com/office/drawing/2014/main" id="{64B25F28-F235-3209-A61C-5B59350914A3}"/>
                  </a:ext>
                </a:extLst>
              </p:cNvPr>
              <p:cNvSpPr txBox="1">
                <a:spLocks noRot="1" noChangeAspect="1" noMove="1" noResize="1" noEditPoints="1" noAdjustHandles="1" noChangeArrowheads="1" noChangeShapeType="1" noTextEdit="1"/>
              </p:cNvSpPr>
              <p:nvPr/>
            </p:nvSpPr>
            <p:spPr>
              <a:xfrm>
                <a:off x="5693988" y="880970"/>
                <a:ext cx="6318573" cy="5655394"/>
              </a:xfrm>
              <a:prstGeom prst="rect">
                <a:avLst/>
              </a:prstGeom>
              <a:blipFill>
                <a:blip r:embed="rId4"/>
                <a:stretch>
                  <a:fillRect l="-771" r="-2507" b="-86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14363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C513E-8E30-556E-ACBA-51E8D3052349}"/>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EC76C89B-05FC-7C4B-FA96-30B35BA4C9A8}"/>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8ABEAB0B-4BFE-537B-DEB7-EF61B75C5FC3}"/>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D65AFB69-590B-39BE-1387-26958CBF9442}"/>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84B57DF0-B735-3643-86CA-14DF0ED81C7E}"/>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7E227802-4044-9BD8-1667-18E0766A576E}"/>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8507D485-0EFD-6686-C26E-3229C300BA95}"/>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FE1850FF-A31F-57EE-5D05-5F1C05FE60CE}"/>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a:extLst>
              <a:ext uri="{FF2B5EF4-FFF2-40B4-BE49-F238E27FC236}">
                <a16:creationId xmlns:a16="http://schemas.microsoft.com/office/drawing/2014/main" id="{30FB4D7C-71E2-62E2-4245-060742C5FD5C}"/>
              </a:ext>
            </a:extLst>
          </p:cNvPr>
          <p:cNvSpPr txBox="1"/>
          <p:nvPr/>
        </p:nvSpPr>
        <p:spPr>
          <a:xfrm>
            <a:off x="280298" y="696953"/>
            <a:ext cx="5235086"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err="1">
                <a:solidFill>
                  <a:srgbClr val="0D0D0D"/>
                </a:solidFill>
                <a:highlight>
                  <a:srgbClr val="FFFFFF"/>
                </a:highlight>
                <a:latin typeface="等线" panose="02010600030101010101" pitchFamily="2" charset="-122"/>
                <a:ea typeface="等线" panose="02010600030101010101" pitchFamily="2" charset="-122"/>
              </a:rPr>
              <a:t>DiDi</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数据集上的对比实验：</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pic>
        <p:nvPicPr>
          <p:cNvPr id="8" name="图片 7">
            <a:extLst>
              <a:ext uri="{FF2B5EF4-FFF2-40B4-BE49-F238E27FC236}">
                <a16:creationId xmlns:a16="http://schemas.microsoft.com/office/drawing/2014/main" id="{2F19C2A3-E1C1-ADBD-1981-922B0F237CB8}"/>
              </a:ext>
            </a:extLst>
          </p:cNvPr>
          <p:cNvPicPr>
            <a:picLocks noChangeAspect="1"/>
          </p:cNvPicPr>
          <p:nvPr/>
        </p:nvPicPr>
        <p:blipFill>
          <a:blip r:embed="rId3"/>
          <a:stretch>
            <a:fillRect/>
          </a:stretch>
        </p:blipFill>
        <p:spPr>
          <a:xfrm>
            <a:off x="419736" y="1155107"/>
            <a:ext cx="5159532" cy="3499343"/>
          </a:xfrm>
          <a:prstGeom prst="rect">
            <a:avLst/>
          </a:prstGeom>
        </p:spPr>
      </p:pic>
      <p:pic>
        <p:nvPicPr>
          <p:cNvPr id="11" name="图片 10">
            <a:extLst>
              <a:ext uri="{FF2B5EF4-FFF2-40B4-BE49-F238E27FC236}">
                <a16:creationId xmlns:a16="http://schemas.microsoft.com/office/drawing/2014/main" id="{8112AAC2-389F-8585-5E55-AC9A386F37A6}"/>
              </a:ext>
            </a:extLst>
          </p:cNvPr>
          <p:cNvPicPr>
            <a:picLocks noChangeAspect="1"/>
          </p:cNvPicPr>
          <p:nvPr/>
        </p:nvPicPr>
        <p:blipFill>
          <a:blip r:embed="rId4"/>
          <a:stretch>
            <a:fillRect/>
          </a:stretch>
        </p:blipFill>
        <p:spPr>
          <a:xfrm>
            <a:off x="5797638" y="633414"/>
            <a:ext cx="6313246" cy="6224586"/>
          </a:xfrm>
          <a:prstGeom prst="rect">
            <a:avLst/>
          </a:prstGeom>
        </p:spPr>
      </p:pic>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3E35DE47-9A09-2B98-C38F-8AE407AC1459}"/>
                  </a:ext>
                </a:extLst>
              </p:cNvPr>
              <p:cNvSpPr txBox="1"/>
              <p:nvPr/>
            </p:nvSpPr>
            <p:spPr>
              <a:xfrm>
                <a:off x="240831" y="4631766"/>
                <a:ext cx="5556807" cy="2142253"/>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横条折线图是每帧跟踪的重叠度 </a:t>
                </a:r>
                <a:r>
                  <a:rPr lang="en-US" altLang="zh-CN" dirty="0"/>
                  <a:t>(overlap) </a:t>
                </a:r>
                <a:r>
                  <a:rPr lang="zh-CN" altLang="en-US" dirty="0"/>
                  <a:t>可视化，</a:t>
                </a:r>
                <a14:m>
                  <m:oMath xmlns:m="http://schemas.openxmlformats.org/officeDocument/2006/math">
                    <m:r>
                      <a:rPr lang="en-US" altLang="zh-CN" i="1" dirty="0" smtClean="0">
                        <a:latin typeface="Cambria Math" panose="02040503050406030204" pitchFamily="18" charset="0"/>
                      </a:rPr>
                      <m:t>𝑋</m:t>
                    </m:r>
                  </m:oMath>
                </a14:m>
                <a:r>
                  <a:rPr lang="zh-CN" altLang="en-US" dirty="0"/>
                  <a:t>轴代表视频序列的时间轴，</a:t>
                </a:r>
                <a14:m>
                  <m:oMath xmlns:m="http://schemas.openxmlformats.org/officeDocument/2006/math">
                    <m:r>
                      <a:rPr lang="en-US" altLang="zh-CN" i="1" dirty="0" smtClean="0">
                        <a:latin typeface="Cambria Math" panose="02040503050406030204" pitchFamily="18" charset="0"/>
                      </a:rPr>
                      <m:t>𝑌</m:t>
                    </m:r>
                  </m:oMath>
                </a14:m>
                <a:r>
                  <a:rPr lang="zh-CN" altLang="en-US" dirty="0"/>
                  <a:t>轴范围是</a:t>
                </a:r>
                <a:r>
                  <a:rPr lang="en-US" altLang="zh-CN" dirty="0"/>
                  <a:t>0</a:t>
                </a:r>
                <a:r>
                  <a:rPr lang="zh-CN" altLang="en-US" dirty="0"/>
                  <a:t>到</a:t>
                </a:r>
                <a:r>
                  <a:rPr lang="en-US" altLang="zh-CN" dirty="0"/>
                  <a:t>1</a:t>
                </a:r>
                <a:r>
                  <a:rPr lang="zh-CN" altLang="en-US" dirty="0"/>
                  <a:t>，表示每一帧的跟踪重叠度</a:t>
                </a:r>
                <a:r>
                  <a:rPr lang="en-US" altLang="zh-CN" dirty="0"/>
                  <a:t>(</a:t>
                </a:r>
                <a14:m>
                  <m:oMath xmlns:m="http://schemas.openxmlformats.org/officeDocument/2006/math">
                    <m:r>
                      <a:rPr lang="en-US" altLang="zh-CN" i="1" dirty="0" smtClean="0">
                        <a:latin typeface="Cambria Math" panose="02040503050406030204" pitchFamily="18" charset="0"/>
                      </a:rPr>
                      <m:t>𝐼𝑜𝑈</m:t>
                    </m:r>
                  </m:oMath>
                </a14:m>
                <a:r>
                  <a:rPr lang="en-US" altLang="zh-CN" dirty="0"/>
                  <a:t>)</a:t>
                </a:r>
                <a:r>
                  <a:rPr lang="zh-CN" altLang="en-US" dirty="0"/>
                  <a:t>。</a:t>
                </a:r>
                <a:endParaRPr lang="en-US" altLang="zh-CN" dirty="0"/>
              </a:p>
              <a:p>
                <a:pPr marL="285750" indent="-285750">
                  <a:lnSpc>
                    <a:spcPct val="120000"/>
                  </a:lnSpc>
                  <a:spcAft>
                    <a:spcPts val="600"/>
                  </a:spcAft>
                  <a:buFont typeface="Arial" panose="020B0604020202020204" pitchFamily="34" charset="0"/>
                  <a:buChar char="•"/>
                </a:pPr>
                <a:r>
                  <a:rPr lang="zh-CN" altLang="en-US" dirty="0"/>
                  <a:t>这些曲线基本都维持在较高水平，且没有跌至</a:t>
                </a:r>
                <a:r>
                  <a:rPr lang="en-US" altLang="zh-CN" dirty="0"/>
                  <a:t>0</a:t>
                </a:r>
                <a:r>
                  <a:rPr lang="zh-CN" altLang="en-US" dirty="0"/>
                  <a:t>，表明</a:t>
                </a:r>
                <a:r>
                  <a:rPr lang="en-US" altLang="zh-CN" dirty="0"/>
                  <a:t>SAM2.1++</a:t>
                </a:r>
                <a:r>
                  <a:rPr lang="zh-CN" altLang="en-US" dirty="0"/>
                  <a:t>在这些序列中没有跟踪失败。验证了模型在处理干扰物场景时的稳健性。</a:t>
                </a:r>
              </a:p>
            </p:txBody>
          </p:sp>
        </mc:Choice>
        <mc:Fallback>
          <p:sp>
            <p:nvSpPr>
              <p:cNvPr id="14" name="文本框 13">
                <a:extLst>
                  <a:ext uri="{FF2B5EF4-FFF2-40B4-BE49-F238E27FC236}">
                    <a16:creationId xmlns:a16="http://schemas.microsoft.com/office/drawing/2014/main" id="{3E35DE47-9A09-2B98-C38F-8AE407AC1459}"/>
                  </a:ext>
                </a:extLst>
              </p:cNvPr>
              <p:cNvSpPr txBox="1">
                <a:spLocks noRot="1" noChangeAspect="1" noMove="1" noResize="1" noEditPoints="1" noAdjustHandles="1" noChangeArrowheads="1" noChangeShapeType="1" noTextEdit="1"/>
              </p:cNvSpPr>
              <p:nvPr/>
            </p:nvSpPr>
            <p:spPr>
              <a:xfrm>
                <a:off x="240831" y="4631766"/>
                <a:ext cx="5556807" cy="2142253"/>
              </a:xfrm>
              <a:prstGeom prst="rect">
                <a:avLst/>
              </a:prstGeom>
              <a:blipFill>
                <a:blip r:embed="rId5"/>
                <a:stretch>
                  <a:fillRect l="-768" r="-1207" b="-370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2180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E42F6-47F8-5F13-367D-F7C90A6F22C3}"/>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00B1331-4229-26B2-46E5-B601917E924C}"/>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514D61CD-D90D-2E0B-C3E4-3EA55561370C}"/>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561EA3A0-5DA3-6B07-FC9E-ADF2EC5CC1A1}"/>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2FAF7D7C-9434-5EAB-F626-4ED61B806FF8}"/>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5618AE3D-F52A-A5D5-D154-D8B5179D039B}"/>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4F8961F5-3514-6298-C92C-8F1FAAD53761}"/>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8D4C79C8-5DDD-5969-BA96-169C38F9CB3B}"/>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a:extLst>
              <a:ext uri="{FF2B5EF4-FFF2-40B4-BE49-F238E27FC236}">
                <a16:creationId xmlns:a16="http://schemas.microsoft.com/office/drawing/2014/main" id="{0C667952-5D5B-21FD-D414-7A86C014219C}"/>
              </a:ext>
            </a:extLst>
          </p:cNvPr>
          <p:cNvSpPr txBox="1"/>
          <p:nvPr/>
        </p:nvSpPr>
        <p:spPr>
          <a:xfrm>
            <a:off x="280298" y="696953"/>
            <a:ext cx="5235086"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pitchFamily="2" charset="-122"/>
                <a:ea typeface="等线" panose="02010600030101010101" pitchFamily="2" charset="-122"/>
              </a:rPr>
              <a:t>SAM</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模型大小和版本的影响：</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sp>
        <p:nvSpPr>
          <p:cNvPr id="14" name="文本框 13">
            <a:extLst>
              <a:ext uri="{FF2B5EF4-FFF2-40B4-BE49-F238E27FC236}">
                <a16:creationId xmlns:a16="http://schemas.microsoft.com/office/drawing/2014/main" id="{D3FE8CBA-0FC3-6260-D1D3-33A441C17FED}"/>
              </a:ext>
            </a:extLst>
          </p:cNvPr>
          <p:cNvSpPr txBox="1"/>
          <p:nvPr/>
        </p:nvSpPr>
        <p:spPr>
          <a:xfrm>
            <a:off x="280298" y="1279943"/>
            <a:ext cx="11570031" cy="812658"/>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en-US" altLang="zh-CN" dirty="0"/>
              <a:t>SAM2</a:t>
            </a:r>
            <a:r>
              <a:rPr lang="zh-CN" altLang="en-US" dirty="0"/>
              <a:t>提供了四种不同大小的模型，</a:t>
            </a:r>
            <a:r>
              <a:rPr lang="en-US" altLang="zh-CN" dirty="0"/>
              <a:t>tiny (T)</a:t>
            </a:r>
            <a:r>
              <a:rPr lang="zh-CN" altLang="en-US" dirty="0"/>
              <a:t>，</a:t>
            </a:r>
            <a:r>
              <a:rPr lang="en-US" altLang="zh-CN" dirty="0"/>
              <a:t>small (S)</a:t>
            </a:r>
            <a:r>
              <a:rPr lang="zh-CN" altLang="en-US" dirty="0"/>
              <a:t>，</a:t>
            </a:r>
            <a:r>
              <a:rPr lang="en-US" altLang="zh-CN" dirty="0"/>
              <a:t>base (B)</a:t>
            </a:r>
            <a:r>
              <a:rPr lang="zh-CN" altLang="en-US" dirty="0"/>
              <a:t>，</a:t>
            </a:r>
            <a:r>
              <a:rPr lang="en-US" altLang="zh-CN" dirty="0"/>
              <a:t>large (L)</a:t>
            </a:r>
            <a:r>
              <a:rPr lang="zh-CN" altLang="en-US" dirty="0"/>
              <a:t>，在 </a:t>
            </a:r>
            <a:r>
              <a:rPr lang="en-US" altLang="zh-CN" dirty="0" err="1"/>
              <a:t>DiDi</a:t>
            </a:r>
            <a:r>
              <a:rPr lang="en-US" altLang="zh-CN" dirty="0"/>
              <a:t> </a:t>
            </a:r>
            <a:r>
              <a:rPr lang="zh-CN" altLang="en-US" dirty="0"/>
              <a:t>数据集上进行了测试。</a:t>
            </a:r>
            <a:endParaRPr lang="en-US" altLang="zh-CN" dirty="0"/>
          </a:p>
          <a:p>
            <a:pPr marL="285750" indent="-285750">
              <a:lnSpc>
                <a:spcPct val="120000"/>
              </a:lnSpc>
              <a:spcAft>
                <a:spcPts val="600"/>
              </a:spcAft>
              <a:buFont typeface="Arial" panose="020B0604020202020204" pitchFamily="34" charset="0"/>
              <a:buChar char="•"/>
            </a:pPr>
            <a:r>
              <a:rPr lang="zh-CN" altLang="en-US" dirty="0"/>
              <a:t>在应用</a:t>
            </a:r>
            <a:r>
              <a:rPr lang="en-US" altLang="zh-CN" dirty="0"/>
              <a:t>DAM</a:t>
            </a:r>
            <a:r>
              <a:rPr lang="zh-CN" altLang="en-US" dirty="0"/>
              <a:t>后，所有大小的</a:t>
            </a:r>
            <a:r>
              <a:rPr lang="en-US" altLang="zh-CN" dirty="0"/>
              <a:t>Baseline</a:t>
            </a:r>
            <a:r>
              <a:rPr lang="zh-CN" altLang="en-US" dirty="0"/>
              <a:t>模型都获得了性能提升，幅度在</a:t>
            </a:r>
            <a:r>
              <a:rPr lang="en-US" altLang="zh-CN" dirty="0"/>
              <a:t>6%-7%</a:t>
            </a:r>
            <a:r>
              <a:rPr lang="zh-CN" altLang="en-US" dirty="0"/>
              <a:t>之间，主要来自于鲁棒性的提升。</a:t>
            </a:r>
            <a:endParaRPr lang="en-US" altLang="zh-CN" dirty="0"/>
          </a:p>
        </p:txBody>
      </p:sp>
      <p:pic>
        <p:nvPicPr>
          <p:cNvPr id="10" name="图片 9">
            <a:extLst>
              <a:ext uri="{FF2B5EF4-FFF2-40B4-BE49-F238E27FC236}">
                <a16:creationId xmlns:a16="http://schemas.microsoft.com/office/drawing/2014/main" id="{1957E7B7-8EBA-41A7-FF3D-68DD9FAA462F}"/>
              </a:ext>
            </a:extLst>
          </p:cNvPr>
          <p:cNvPicPr>
            <a:picLocks noChangeAspect="1"/>
          </p:cNvPicPr>
          <p:nvPr/>
        </p:nvPicPr>
        <p:blipFill>
          <a:blip r:embed="rId3"/>
          <a:stretch>
            <a:fillRect/>
          </a:stretch>
        </p:blipFill>
        <p:spPr>
          <a:xfrm>
            <a:off x="516273" y="2156140"/>
            <a:ext cx="5360188" cy="2809567"/>
          </a:xfrm>
          <a:prstGeom prst="rect">
            <a:avLst/>
          </a:prstGeom>
        </p:spPr>
      </p:pic>
      <p:sp>
        <p:nvSpPr>
          <p:cNvPr id="12" name="文本框 11">
            <a:extLst>
              <a:ext uri="{FF2B5EF4-FFF2-40B4-BE49-F238E27FC236}">
                <a16:creationId xmlns:a16="http://schemas.microsoft.com/office/drawing/2014/main" id="{D2997C67-094E-6247-C653-CA23F8061866}"/>
              </a:ext>
            </a:extLst>
          </p:cNvPr>
          <p:cNvSpPr txBox="1"/>
          <p:nvPr/>
        </p:nvSpPr>
        <p:spPr>
          <a:xfrm>
            <a:off x="280297" y="5029246"/>
            <a:ext cx="11570031" cy="1477456"/>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比较了两个</a:t>
            </a:r>
            <a:r>
              <a:rPr lang="en-US" altLang="zh-CN" dirty="0"/>
              <a:t>SAM</a:t>
            </a:r>
            <a:r>
              <a:rPr lang="zh-CN" altLang="en-US" dirty="0"/>
              <a:t>版本：</a:t>
            </a:r>
            <a:r>
              <a:rPr lang="en-US" altLang="zh-CN" dirty="0"/>
              <a:t>SAM2</a:t>
            </a:r>
            <a:r>
              <a:rPr lang="zh-CN" altLang="en-US" dirty="0"/>
              <a:t>和</a:t>
            </a:r>
            <a:r>
              <a:rPr lang="en-US" altLang="zh-CN" dirty="0"/>
              <a:t>SAM2.1</a:t>
            </a:r>
            <a:r>
              <a:rPr lang="zh-CN" altLang="en-US" dirty="0"/>
              <a:t>。</a:t>
            </a:r>
            <a:r>
              <a:rPr lang="en-US" altLang="zh-CN" dirty="0"/>
              <a:t>SAM2.1</a:t>
            </a:r>
            <a:r>
              <a:rPr lang="zh-CN" altLang="en-US" dirty="0"/>
              <a:t>相比</a:t>
            </a:r>
            <a:r>
              <a:rPr lang="en-US" altLang="zh-CN" dirty="0"/>
              <a:t>SAM2</a:t>
            </a:r>
            <a:r>
              <a:rPr lang="zh-CN" altLang="en-US" dirty="0"/>
              <a:t>，改进了小目标和视觉相似目标的处理，通过额外的数据增强提升性能，并通过更长序列的训练改进遮挡处理。</a:t>
            </a:r>
            <a:endParaRPr lang="en-US" altLang="zh-CN" dirty="0"/>
          </a:p>
          <a:p>
            <a:pPr marL="285750" indent="-285750">
              <a:lnSpc>
                <a:spcPct val="120000"/>
              </a:lnSpc>
              <a:spcAft>
                <a:spcPts val="600"/>
              </a:spcAft>
              <a:buFont typeface="Arial" panose="020B0604020202020204" pitchFamily="34" charset="0"/>
              <a:buChar char="•"/>
            </a:pPr>
            <a:r>
              <a:rPr lang="en-US" altLang="zh-CN" dirty="0"/>
              <a:t>SAM2++</a:t>
            </a:r>
            <a:r>
              <a:rPr lang="zh-CN" altLang="en-US" dirty="0"/>
              <a:t>比</a:t>
            </a:r>
            <a:r>
              <a:rPr lang="en-US" altLang="zh-CN" dirty="0"/>
              <a:t>SAM2</a:t>
            </a:r>
            <a:r>
              <a:rPr lang="zh-CN" altLang="en-US" dirty="0"/>
              <a:t>提升了约</a:t>
            </a:r>
            <a:r>
              <a:rPr lang="en-US" altLang="zh-CN" dirty="0"/>
              <a:t>7%</a:t>
            </a:r>
            <a:r>
              <a:rPr lang="zh-CN" altLang="en-US" dirty="0"/>
              <a:t>的跟踪质量，</a:t>
            </a:r>
            <a:r>
              <a:rPr lang="en-US" altLang="zh-CN" dirty="0"/>
              <a:t>SAM2.1++</a:t>
            </a:r>
            <a:r>
              <a:rPr lang="zh-CN" altLang="en-US" dirty="0"/>
              <a:t>比</a:t>
            </a:r>
            <a:r>
              <a:rPr lang="en-US" altLang="zh-CN" dirty="0"/>
              <a:t>SAM2.1</a:t>
            </a:r>
            <a:r>
              <a:rPr lang="zh-CN" altLang="en-US" dirty="0"/>
              <a:t>也提升了约</a:t>
            </a:r>
            <a:r>
              <a:rPr lang="en-US" altLang="zh-CN" dirty="0"/>
              <a:t>7%</a:t>
            </a:r>
            <a:r>
              <a:rPr lang="zh-CN" altLang="en-US" dirty="0"/>
              <a:t>的跟踪质量，说明新的内存机制</a:t>
            </a:r>
            <a:r>
              <a:rPr lang="en-US" altLang="zh-CN" dirty="0"/>
              <a:t>(DAM) </a:t>
            </a:r>
            <a:r>
              <a:rPr lang="zh-CN" altLang="en-US" dirty="0"/>
              <a:t>带来的改进是独立于基础模型的，具有很好的泛化性。</a:t>
            </a:r>
            <a:endParaRPr lang="en-US" altLang="zh-CN" dirty="0"/>
          </a:p>
        </p:txBody>
      </p:sp>
      <p:pic>
        <p:nvPicPr>
          <p:cNvPr id="16" name="图片 15">
            <a:extLst>
              <a:ext uri="{FF2B5EF4-FFF2-40B4-BE49-F238E27FC236}">
                <a16:creationId xmlns:a16="http://schemas.microsoft.com/office/drawing/2014/main" id="{036D4B9B-1283-1CDB-22BC-3367FA61390C}"/>
              </a:ext>
            </a:extLst>
          </p:cNvPr>
          <p:cNvPicPr>
            <a:picLocks noChangeAspect="1"/>
          </p:cNvPicPr>
          <p:nvPr/>
        </p:nvPicPr>
        <p:blipFill>
          <a:blip r:embed="rId4"/>
          <a:stretch>
            <a:fillRect/>
          </a:stretch>
        </p:blipFill>
        <p:spPr>
          <a:xfrm>
            <a:off x="6065312" y="2556506"/>
            <a:ext cx="5533103" cy="2008834"/>
          </a:xfrm>
          <a:prstGeom prst="rect">
            <a:avLst/>
          </a:prstGeom>
        </p:spPr>
      </p:pic>
    </p:spTree>
    <p:extLst>
      <p:ext uri="{BB962C8B-B14F-4D97-AF65-F5344CB8AC3E}">
        <p14:creationId xmlns:p14="http://schemas.microsoft.com/office/powerpoint/2010/main" val="1035044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146E7-594D-6186-B381-4C846D67CE51}"/>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59EA0EF8-C06F-6C2F-88D2-6829CE3AB00C}"/>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233CE5A4-7D15-406A-0A8E-156D8887B37D}"/>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8F8D51AA-1708-E820-8CAD-BD87F81C3E20}"/>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BAE9D8B8-49FA-0449-AF5A-8D50571F1820}"/>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C61D3B01-59BA-711E-4D1A-2AA1CCA1358E}"/>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908DFA55-3267-DCEF-CBD1-B73C39D81BCC}"/>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04564DBC-59A8-363F-8F32-02061F46351C}"/>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a:extLst>
              <a:ext uri="{FF2B5EF4-FFF2-40B4-BE49-F238E27FC236}">
                <a16:creationId xmlns:a16="http://schemas.microsoft.com/office/drawing/2014/main" id="{F48B4E17-1861-582F-3A21-431C4EA60072}"/>
              </a:ext>
            </a:extLst>
          </p:cNvPr>
          <p:cNvSpPr txBox="1"/>
          <p:nvPr/>
        </p:nvSpPr>
        <p:spPr>
          <a:xfrm>
            <a:off x="280298" y="696953"/>
            <a:ext cx="2278547"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超参数的敏感性：</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a:p>
            <a:pPr marL="0" indent="0">
              <a:lnSpc>
                <a:spcPct val="120000"/>
              </a:lnSpc>
              <a:buNone/>
            </a:pP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4C8FA6F9-5DA5-FA64-6574-B60E4A0C47E2}"/>
                  </a:ext>
                </a:extLst>
              </p:cNvPr>
              <p:cNvSpPr txBox="1"/>
              <p:nvPr/>
            </p:nvSpPr>
            <p:spPr>
              <a:xfrm>
                <a:off x="7308600" y="829744"/>
                <a:ext cx="4603102" cy="1732910"/>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面积比例阈值（</a:t>
                </a:r>
                <a14:m>
                  <m:oMath xmlns:m="http://schemas.openxmlformats.org/officeDocument/2006/math">
                    <m:r>
                      <m:rPr>
                        <m:sty m:val="p"/>
                      </m:rPr>
                      <a:rPr lang="en-US" altLang="zh-CN" i="0" dirty="0" smtClean="0">
                        <a:latin typeface="Cambria Math" panose="02040503050406030204" pitchFamily="18" charset="0"/>
                      </a:rPr>
                      <m:t>Θ</m:t>
                    </m:r>
                    <m:r>
                      <a:rPr lang="en-US" altLang="zh-CN" i="1" dirty="0" err="1" smtClean="0">
                        <a:latin typeface="Cambria Math" panose="02040503050406030204" pitchFamily="18" charset="0"/>
                      </a:rPr>
                      <m:t>𝑎𝑛𝑐</m:t>
                    </m:r>
                    <m:r>
                      <a:rPr lang="en-US" altLang="zh-CN" i="1" dirty="0" smtClean="0">
                        <a:latin typeface="Cambria Math" panose="02040503050406030204" pitchFamily="18" charset="0"/>
                      </a:rPr>
                      <m:t>=0.7</m:t>
                    </m:r>
                  </m:oMath>
                </a14:m>
                <a:r>
                  <a:rPr lang="zh-CN" altLang="en-US" dirty="0"/>
                  <a:t>）：这个阈值用于检测干扰物。候选掩码与当前掩码的</a:t>
                </a:r>
                <a:r>
                  <a:rPr lang="en-US" altLang="zh-CN" dirty="0" err="1"/>
                  <a:t>IoU</a:t>
                </a:r>
                <a:r>
                  <a:rPr lang="zh-CN" altLang="en-US" dirty="0"/>
                  <a:t>低于</a:t>
                </a:r>
                <a:r>
                  <a:rPr lang="en-US" altLang="zh-CN" dirty="0"/>
                  <a:t>0.7</a:t>
                </a:r>
                <a:r>
                  <a:rPr lang="zh-CN" altLang="en-US" dirty="0"/>
                  <a:t>时，表示有显著差异，可能存在干扰物。这个阈值不能太高</a:t>
                </a:r>
                <a:r>
                  <a:rPr lang="en-US" altLang="zh-CN" dirty="0"/>
                  <a:t>(</a:t>
                </a:r>
                <a:r>
                  <a:rPr lang="zh-CN" altLang="en-US" dirty="0"/>
                  <a:t>会错过干扰物</a:t>
                </a:r>
                <a:r>
                  <a:rPr lang="en-US" altLang="zh-CN" dirty="0"/>
                  <a:t>) </a:t>
                </a:r>
                <a:r>
                  <a:rPr lang="zh-CN" altLang="en-US" dirty="0"/>
                  <a:t>也不能太低 </a:t>
                </a:r>
                <a:r>
                  <a:rPr lang="en-US" altLang="zh-CN" dirty="0"/>
                  <a:t>(</a:t>
                </a:r>
                <a:r>
                  <a:rPr lang="zh-CN" altLang="en-US" dirty="0"/>
                  <a:t>会误检</a:t>
                </a:r>
                <a:r>
                  <a:rPr lang="en-US" altLang="zh-CN" dirty="0"/>
                  <a:t>)</a:t>
                </a:r>
                <a:r>
                  <a:rPr lang="zh-CN" altLang="en-US" dirty="0"/>
                  <a:t>。</a:t>
                </a:r>
                <a:endParaRPr lang="en-US" altLang="zh-CN" dirty="0"/>
              </a:p>
            </p:txBody>
          </p:sp>
        </mc:Choice>
        <mc:Fallback>
          <p:sp>
            <p:nvSpPr>
              <p:cNvPr id="14" name="文本框 13">
                <a:extLst>
                  <a:ext uri="{FF2B5EF4-FFF2-40B4-BE49-F238E27FC236}">
                    <a16:creationId xmlns:a16="http://schemas.microsoft.com/office/drawing/2014/main" id="{4C8FA6F9-5DA5-FA64-6574-B60E4A0C47E2}"/>
                  </a:ext>
                </a:extLst>
              </p:cNvPr>
              <p:cNvSpPr txBox="1">
                <a:spLocks noRot="1" noChangeAspect="1" noMove="1" noResize="1" noEditPoints="1" noAdjustHandles="1" noChangeArrowheads="1" noChangeShapeType="1" noTextEdit="1"/>
              </p:cNvSpPr>
              <p:nvPr/>
            </p:nvSpPr>
            <p:spPr>
              <a:xfrm>
                <a:off x="7308600" y="829744"/>
                <a:ext cx="4603102" cy="1732910"/>
              </a:xfrm>
              <a:prstGeom prst="rect">
                <a:avLst/>
              </a:prstGeom>
              <a:blipFill>
                <a:blip r:embed="rId3"/>
                <a:stretch>
                  <a:fillRect l="-927" r="-1060" b="-4930"/>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44DCEDFF-D164-ADEE-F748-76AEAEF2BBA6}"/>
              </a:ext>
            </a:extLst>
          </p:cNvPr>
          <p:cNvPicPr>
            <a:picLocks noChangeAspect="1"/>
          </p:cNvPicPr>
          <p:nvPr/>
        </p:nvPicPr>
        <p:blipFill>
          <a:blip r:embed="rId4"/>
          <a:stretch>
            <a:fillRect/>
          </a:stretch>
        </p:blipFill>
        <p:spPr>
          <a:xfrm>
            <a:off x="2554316" y="780844"/>
            <a:ext cx="4810432" cy="5966239"/>
          </a:xfrm>
          <a:prstGeom prst="rect">
            <a:avLst/>
          </a:prstGeom>
        </p:spPr>
      </p:pic>
      <p:sp>
        <p:nvSpPr>
          <p:cNvPr id="15" name="文本框 14">
            <a:extLst>
              <a:ext uri="{FF2B5EF4-FFF2-40B4-BE49-F238E27FC236}">
                <a16:creationId xmlns:a16="http://schemas.microsoft.com/office/drawing/2014/main" id="{01A19B71-DFE9-D387-EB2A-FC23F7BE29B7}"/>
              </a:ext>
            </a:extLst>
          </p:cNvPr>
          <p:cNvSpPr txBox="1"/>
          <p:nvPr/>
        </p:nvSpPr>
        <p:spPr>
          <a:xfrm>
            <a:off x="280298" y="1363834"/>
            <a:ext cx="2330166" cy="1145057"/>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横坐标：参数值</a:t>
            </a:r>
            <a:endParaRPr lang="en-US" altLang="zh-CN" dirty="0"/>
          </a:p>
          <a:p>
            <a:pPr marL="285750" indent="-285750">
              <a:lnSpc>
                <a:spcPct val="120000"/>
              </a:lnSpc>
              <a:spcAft>
                <a:spcPts val="600"/>
              </a:spcAft>
              <a:buFont typeface="Arial" panose="020B0604020202020204" pitchFamily="34" charset="0"/>
              <a:buChar char="•"/>
            </a:pPr>
            <a:r>
              <a:rPr lang="zh-CN" altLang="en-US" dirty="0"/>
              <a:t>纵坐标：平均重叠度（</a:t>
            </a:r>
            <a:r>
              <a:rPr lang="en-US" altLang="zh-CN" dirty="0"/>
              <a:t>AO</a:t>
            </a:r>
            <a:r>
              <a:rPr lang="zh-CN" altLang="en-US" dirty="0"/>
              <a:t>）</a:t>
            </a:r>
          </a:p>
        </p:txBody>
      </p:sp>
      <mc:AlternateContent xmlns:mc="http://schemas.openxmlformats.org/markup-compatibility/2006">
        <mc:Choice xmlns:a14="http://schemas.microsoft.com/office/drawing/2010/main" Requires="a14">
          <p:sp>
            <p:nvSpPr>
              <p:cNvPr id="17" name="文本框 16">
                <a:extLst>
                  <a:ext uri="{FF2B5EF4-FFF2-40B4-BE49-F238E27FC236}">
                    <a16:creationId xmlns:a16="http://schemas.microsoft.com/office/drawing/2014/main" id="{4AA9C160-63E0-2FF8-B824-77EAA8537D52}"/>
                  </a:ext>
                </a:extLst>
              </p:cNvPr>
              <p:cNvSpPr txBox="1"/>
              <p:nvPr/>
            </p:nvSpPr>
            <p:spPr>
              <a:xfrm>
                <a:off x="7308600" y="2728744"/>
                <a:ext cx="4603102" cy="1732910"/>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14:m>
                  <m:oMath xmlns:m="http://schemas.openxmlformats.org/officeDocument/2006/math">
                    <m:r>
                      <a:rPr lang="en-US" altLang="zh-CN" i="1" dirty="0" smtClean="0">
                        <a:latin typeface="Cambria Math" panose="02040503050406030204" pitchFamily="18" charset="0"/>
                      </a:rPr>
                      <m:t>𝐼𝑜𝑈</m:t>
                    </m:r>
                  </m:oMath>
                </a14:m>
                <a:r>
                  <a:rPr lang="zh-CN" altLang="en-US" dirty="0"/>
                  <a:t>分数阈值（</a:t>
                </a:r>
                <a14:m>
                  <m:oMath xmlns:m="http://schemas.openxmlformats.org/officeDocument/2006/math">
                    <m:r>
                      <m:rPr>
                        <m:sty m:val="p"/>
                      </m:rPr>
                      <a:rPr lang="el-GR" altLang="zh-CN" dirty="0">
                        <a:latin typeface="Cambria Math" panose="02040503050406030204" pitchFamily="18" charset="0"/>
                      </a:rPr>
                      <m:t>Θ</m:t>
                    </m:r>
                    <m:r>
                      <a:rPr lang="en-US" altLang="zh-CN" i="1" dirty="0" err="1">
                        <a:latin typeface="Cambria Math" panose="02040503050406030204" pitchFamily="18" charset="0"/>
                      </a:rPr>
                      <m:t>𝐼𝑜</m:t>
                    </m:r>
                    <m:r>
                      <a:rPr lang="en-US" altLang="zh-CN" i="1" dirty="0">
                        <a:latin typeface="Cambria Math" panose="02040503050406030204" pitchFamily="18" charset="0"/>
                      </a:rPr>
                      <m:t>𝑈</m:t>
                    </m:r>
                    <m:r>
                      <a:rPr lang="en-US" altLang="zh-CN" i="1" dirty="0">
                        <a:latin typeface="Cambria Math" panose="02040503050406030204" pitchFamily="18" charset="0"/>
                      </a:rPr>
                      <m:t>=0.8</m:t>
                    </m:r>
                  </m:oMath>
                </a14:m>
                <a:r>
                  <a:rPr lang="zh-CN" altLang="en-US" dirty="0"/>
                  <a:t>）：这个阈值用于判断预测掩码是否可靠，以决定是否进行干扰物测试。只有在预测足够可靠</a:t>
                </a:r>
                <a:r>
                  <a:rPr lang="en-US" altLang="zh-CN" dirty="0"/>
                  <a:t>(</a:t>
                </a:r>
                <a:r>
                  <a:rPr lang="en-US" altLang="zh-CN" dirty="0" err="1"/>
                  <a:t>IoU</a:t>
                </a:r>
                <a:r>
                  <a:rPr lang="en-US" altLang="zh-CN" dirty="0"/>
                  <a:t>&gt;0.8)</a:t>
                </a:r>
                <a:r>
                  <a:rPr lang="zh-CN" altLang="en-US" dirty="0"/>
                  <a:t>时，才进行干扰物检测，防止不可靠的预测导致错误的内存更新。</a:t>
                </a:r>
                <a:endParaRPr lang="en-US" altLang="zh-CN" dirty="0"/>
              </a:p>
            </p:txBody>
          </p:sp>
        </mc:Choice>
        <mc:Fallback>
          <p:sp>
            <p:nvSpPr>
              <p:cNvPr id="17" name="文本框 16">
                <a:extLst>
                  <a:ext uri="{FF2B5EF4-FFF2-40B4-BE49-F238E27FC236}">
                    <a16:creationId xmlns:a16="http://schemas.microsoft.com/office/drawing/2014/main" id="{4AA9C160-63E0-2FF8-B824-77EAA8537D52}"/>
                  </a:ext>
                </a:extLst>
              </p:cNvPr>
              <p:cNvSpPr txBox="1">
                <a:spLocks noRot="1" noChangeAspect="1" noMove="1" noResize="1" noEditPoints="1" noAdjustHandles="1" noChangeArrowheads="1" noChangeShapeType="1" noTextEdit="1"/>
              </p:cNvSpPr>
              <p:nvPr/>
            </p:nvSpPr>
            <p:spPr>
              <a:xfrm>
                <a:off x="7308600" y="2728744"/>
                <a:ext cx="4603102" cy="1732910"/>
              </a:xfrm>
              <a:prstGeom prst="rect">
                <a:avLst/>
              </a:prstGeom>
              <a:blipFill>
                <a:blip r:embed="rId5"/>
                <a:stretch>
                  <a:fillRect l="-927" r="-1060" b="-493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 name="文本框 17">
                <a:extLst>
                  <a:ext uri="{FF2B5EF4-FFF2-40B4-BE49-F238E27FC236}">
                    <a16:creationId xmlns:a16="http://schemas.microsoft.com/office/drawing/2014/main" id="{AC2023AD-2E53-A0EC-AB22-490F5B5B3F68}"/>
                  </a:ext>
                </a:extLst>
              </p:cNvPr>
              <p:cNvSpPr txBox="1"/>
              <p:nvPr/>
            </p:nvSpPr>
            <p:spPr>
              <a:xfrm>
                <a:off x="7285703" y="4737913"/>
                <a:ext cx="4703961" cy="1732910"/>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掩码面积阈值（</a:t>
                </a:r>
                <a14:m>
                  <m:oMath xmlns:m="http://schemas.openxmlformats.org/officeDocument/2006/math">
                    <m:r>
                      <m:rPr>
                        <m:sty m:val="p"/>
                      </m:rPr>
                      <a:rPr lang="en-US" altLang="zh-CN" i="0" dirty="0" smtClean="0">
                        <a:latin typeface="Cambria Math" panose="02040503050406030204" pitchFamily="18" charset="0"/>
                      </a:rPr>
                      <m:t>Θ</m:t>
                    </m:r>
                    <m:r>
                      <a:rPr lang="en-US" altLang="zh-CN" i="1" dirty="0" err="1" smtClean="0">
                        <a:latin typeface="Cambria Math" panose="02040503050406030204" pitchFamily="18" charset="0"/>
                      </a:rPr>
                      <m:t>𝑎𝑟𝑒𝑎</m:t>
                    </m:r>
                    <m:r>
                      <a:rPr lang="en-US" altLang="zh-CN" i="1" dirty="0" smtClean="0">
                        <a:latin typeface="Cambria Math" panose="02040503050406030204" pitchFamily="18" charset="0"/>
                      </a:rPr>
                      <m:t>=0.2</m:t>
                    </m:r>
                  </m:oMath>
                </a14:m>
                <a:r>
                  <a:rPr lang="zh-CN" altLang="en-US" dirty="0"/>
                  <a:t>）：这个阈值用于判断跟踪的稳定性，是</a:t>
                </a:r>
                <a:r>
                  <a:rPr lang="en-US" altLang="zh-CN" dirty="0"/>
                  <a:t>DRM</a:t>
                </a:r>
                <a:r>
                  <a:rPr lang="zh-CN" altLang="en-US" dirty="0"/>
                  <a:t>更新的必要条件之一。相当于允许目标面积变化的范围是</a:t>
                </a:r>
                <a:r>
                  <a:rPr lang="en-US" altLang="zh-CN" dirty="0"/>
                  <a:t>±20%</a:t>
                </a:r>
                <a:r>
                  <a:rPr lang="zh-CN" altLang="en-US" dirty="0"/>
                  <a:t>，只有在目标尺寸相对稳定时才考虑更新</a:t>
                </a:r>
                <a:r>
                  <a:rPr lang="en-US" altLang="zh-CN" dirty="0"/>
                  <a:t>DRM</a:t>
                </a:r>
                <a:r>
                  <a:rPr lang="zh-CN" altLang="en-US" dirty="0"/>
                  <a:t>。</a:t>
                </a:r>
                <a:endParaRPr lang="en-US" altLang="zh-CN" dirty="0"/>
              </a:p>
            </p:txBody>
          </p:sp>
        </mc:Choice>
        <mc:Fallback>
          <p:sp>
            <p:nvSpPr>
              <p:cNvPr id="18" name="文本框 17">
                <a:extLst>
                  <a:ext uri="{FF2B5EF4-FFF2-40B4-BE49-F238E27FC236}">
                    <a16:creationId xmlns:a16="http://schemas.microsoft.com/office/drawing/2014/main" id="{AC2023AD-2E53-A0EC-AB22-490F5B5B3F68}"/>
                  </a:ext>
                </a:extLst>
              </p:cNvPr>
              <p:cNvSpPr txBox="1">
                <a:spLocks noRot="1" noChangeAspect="1" noMove="1" noResize="1" noEditPoints="1" noAdjustHandles="1" noChangeArrowheads="1" noChangeShapeType="1" noTextEdit="1"/>
              </p:cNvSpPr>
              <p:nvPr/>
            </p:nvSpPr>
            <p:spPr>
              <a:xfrm>
                <a:off x="7285703" y="4737913"/>
                <a:ext cx="4703961" cy="1732910"/>
              </a:xfrm>
              <a:prstGeom prst="rect">
                <a:avLst/>
              </a:prstGeom>
              <a:blipFill>
                <a:blip r:embed="rId6"/>
                <a:stretch>
                  <a:fillRect l="-777" r="-777" b="-4930"/>
                </a:stretch>
              </a:blipFill>
            </p:spPr>
            <p:txBody>
              <a:bodyPr/>
              <a:lstStyle/>
              <a:p>
                <a:r>
                  <a:rPr lang="zh-CN" altLang="en-US">
                    <a:noFill/>
                  </a:rPr>
                  <a:t> </a:t>
                </a:r>
              </a:p>
            </p:txBody>
          </p:sp>
        </mc:Fallback>
      </mc:AlternateContent>
      <p:sp>
        <p:nvSpPr>
          <p:cNvPr id="20" name="文本框 19">
            <a:extLst>
              <a:ext uri="{FF2B5EF4-FFF2-40B4-BE49-F238E27FC236}">
                <a16:creationId xmlns:a16="http://schemas.microsoft.com/office/drawing/2014/main" id="{696BF34E-7387-5935-FB1B-D2B7DF70FC06}"/>
              </a:ext>
            </a:extLst>
          </p:cNvPr>
          <p:cNvSpPr txBox="1"/>
          <p:nvPr/>
        </p:nvSpPr>
        <p:spPr>
          <a:xfrm>
            <a:off x="252224" y="4737913"/>
            <a:ext cx="2330166" cy="1200329"/>
          </a:xfrm>
          <a:prstGeom prst="rect">
            <a:avLst/>
          </a:prstGeom>
          <a:noFill/>
        </p:spPr>
        <p:txBody>
          <a:bodyPr wrap="square">
            <a:spAutoFit/>
          </a:bodyPr>
          <a:lstStyle/>
          <a:p>
            <a:pPr marL="285750" indent="-285750">
              <a:buFont typeface="Arial" panose="020B0604020202020204" pitchFamily="34" charset="0"/>
              <a:buChar char="•"/>
            </a:pPr>
            <a:r>
              <a:rPr lang="zh-CN" altLang="en-US" dirty="0"/>
              <a:t>实验表明，在较大的参数范围内，模型都能保持较稳定的性能。</a:t>
            </a:r>
          </a:p>
        </p:txBody>
      </p:sp>
    </p:spTree>
    <p:extLst>
      <p:ext uri="{BB962C8B-B14F-4D97-AF65-F5344CB8AC3E}">
        <p14:creationId xmlns:p14="http://schemas.microsoft.com/office/powerpoint/2010/main" val="2662821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7AEE2-C5EC-2A39-3846-B001D47AC8DA}"/>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C2860830-6A03-3710-96A3-016552C98FCF}"/>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4CC4DF32-7AB4-7145-2305-2728691070E7}"/>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B7BC4BB3-F51A-3AF1-E730-05C29ABD5648}"/>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E9E0FE08-67A2-2B8E-0ECB-25E1969296FE}"/>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76358A66-A421-1B66-68BF-C77375CBCD9E}"/>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D23F522A-DA84-3B98-791F-C500F3F39534}"/>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386A7A48-0125-17B8-3EA7-3E79EEC52790}"/>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pic>
        <p:nvPicPr>
          <p:cNvPr id="10" name="图片 9">
            <a:extLst>
              <a:ext uri="{FF2B5EF4-FFF2-40B4-BE49-F238E27FC236}">
                <a16:creationId xmlns:a16="http://schemas.microsoft.com/office/drawing/2014/main" id="{D677A71A-60EF-D6B2-4525-AE44071E5209}"/>
              </a:ext>
            </a:extLst>
          </p:cNvPr>
          <p:cNvPicPr>
            <a:picLocks noChangeAspect="1"/>
          </p:cNvPicPr>
          <p:nvPr/>
        </p:nvPicPr>
        <p:blipFill>
          <a:blip r:embed="rId3"/>
          <a:stretch>
            <a:fillRect/>
          </a:stretch>
        </p:blipFill>
        <p:spPr>
          <a:xfrm>
            <a:off x="917123" y="643371"/>
            <a:ext cx="10357754" cy="6159628"/>
          </a:xfrm>
          <a:prstGeom prst="rect">
            <a:avLst/>
          </a:prstGeom>
        </p:spPr>
      </p:pic>
    </p:spTree>
    <p:extLst>
      <p:ext uri="{BB962C8B-B14F-4D97-AF65-F5344CB8AC3E}">
        <p14:creationId xmlns:p14="http://schemas.microsoft.com/office/powerpoint/2010/main" val="318962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40FD1-3FF7-EDE1-D0F9-4D48FA4136FC}"/>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832326C7-7F2A-EE20-1EF0-765A75C8A45A}"/>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9952E763-0758-3F86-ADDF-AF1221B3E257}"/>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5" name="矩形 4">
            <a:extLst>
              <a:ext uri="{FF2B5EF4-FFF2-40B4-BE49-F238E27FC236}">
                <a16:creationId xmlns:a16="http://schemas.microsoft.com/office/drawing/2014/main" id="{2F4031AD-FA61-13B4-DB44-85F8291BF623}"/>
              </a:ext>
            </a:extLst>
          </p:cNvPr>
          <p:cNvSpPr/>
          <p:nvPr/>
        </p:nvSpPr>
        <p:spPr>
          <a:xfrm>
            <a:off x="158162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p>
        </p:txBody>
      </p:sp>
      <p:sp>
        <p:nvSpPr>
          <p:cNvPr id="27" name="矩形 26">
            <a:extLst>
              <a:ext uri="{FF2B5EF4-FFF2-40B4-BE49-F238E27FC236}">
                <a16:creationId xmlns:a16="http://schemas.microsoft.com/office/drawing/2014/main" id="{01446EF6-1B0C-DD2C-BE16-723F7FC2EB85}"/>
              </a:ext>
            </a:extLst>
          </p:cNvPr>
          <p:cNvSpPr/>
          <p:nvPr/>
        </p:nvSpPr>
        <p:spPr>
          <a:xfrm>
            <a:off x="290767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p>
        </p:txBody>
      </p:sp>
      <p:grpSp>
        <p:nvGrpSpPr>
          <p:cNvPr id="8" name="组合 7">
            <a:extLst>
              <a:ext uri="{FF2B5EF4-FFF2-40B4-BE49-F238E27FC236}">
                <a16:creationId xmlns:a16="http://schemas.microsoft.com/office/drawing/2014/main" id="{B24FB5B2-7AE4-2B46-30C0-8DD87C8DECA0}"/>
              </a:ext>
            </a:extLst>
          </p:cNvPr>
          <p:cNvGrpSpPr/>
          <p:nvPr/>
        </p:nvGrpSpPr>
        <p:grpSpPr>
          <a:xfrm>
            <a:off x="4233720" y="147430"/>
            <a:ext cx="1224000" cy="338554"/>
            <a:chOff x="5477638" y="145094"/>
            <a:chExt cx="1224000" cy="338554"/>
          </a:xfrm>
        </p:grpSpPr>
        <p:sp>
          <p:nvSpPr>
            <p:cNvPr id="6" name="矩形 5">
              <a:extLst>
                <a:ext uri="{FF2B5EF4-FFF2-40B4-BE49-F238E27FC236}">
                  <a16:creationId xmlns:a16="http://schemas.microsoft.com/office/drawing/2014/main" id="{B9AF3554-0776-80BB-F17F-2F52A57289D3}"/>
                </a:ext>
              </a:extLst>
            </p:cNvPr>
            <p:cNvSpPr/>
            <p:nvPr/>
          </p:nvSpPr>
          <p:spPr>
            <a:xfrm>
              <a:off x="5489832" y="150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4" name="矩形 3">
              <a:extLst>
                <a:ext uri="{FF2B5EF4-FFF2-40B4-BE49-F238E27FC236}">
                  <a16:creationId xmlns:a16="http://schemas.microsoft.com/office/drawing/2014/main" id="{7E7E7780-5F59-E7F1-81FF-5CF9F577235C}"/>
                </a:ext>
              </a:extLst>
            </p:cNvPr>
            <p:cNvSpPr/>
            <p:nvPr/>
          </p:nvSpPr>
          <p:spPr>
            <a:xfrm>
              <a:off x="5477638" y="145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总结</a:t>
              </a:r>
            </a:p>
          </p:txBody>
        </p:sp>
      </p:grpSp>
      <p:sp>
        <p:nvSpPr>
          <p:cNvPr id="10" name="内容占位符 8">
            <a:extLst>
              <a:ext uri="{FF2B5EF4-FFF2-40B4-BE49-F238E27FC236}">
                <a16:creationId xmlns:a16="http://schemas.microsoft.com/office/drawing/2014/main" id="{3772A500-E5E8-FA1E-4C45-81FE2ABBAAC2}"/>
              </a:ext>
            </a:extLst>
          </p:cNvPr>
          <p:cNvSpPr txBox="1"/>
          <p:nvPr/>
        </p:nvSpPr>
        <p:spPr>
          <a:xfrm>
            <a:off x="411485" y="2506649"/>
            <a:ext cx="11468340" cy="20647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600"/>
              </a:spcBef>
            </a:pPr>
            <a:r>
              <a:rPr lang="zh-CN" altLang="en-US" sz="1900" b="1" dirty="0"/>
              <a:t>为什么</a:t>
            </a:r>
            <a:r>
              <a:rPr lang="en-US" altLang="zh-CN" sz="2000" b="1" dirty="0"/>
              <a:t>DAM4SAM</a:t>
            </a:r>
            <a:r>
              <a:rPr lang="zh-CN" altLang="en-US" sz="1900" b="1" dirty="0"/>
              <a:t>性能好？</a:t>
            </a:r>
            <a:endParaRPr lang="en-US" altLang="zh-CN" sz="1900" b="1" dirty="0"/>
          </a:p>
          <a:p>
            <a:pPr marL="800100" lvl="1" indent="-342900">
              <a:lnSpc>
                <a:spcPct val="150000"/>
              </a:lnSpc>
              <a:spcBef>
                <a:spcPts val="0"/>
              </a:spcBef>
              <a:buFont typeface="+mj-lt"/>
              <a:buAutoNum type="arabicPeriod"/>
            </a:pPr>
            <a:r>
              <a:rPr lang="en-US" altLang="zh-CN" sz="2000" b="1" dirty="0"/>
              <a:t>SAM2</a:t>
            </a:r>
            <a:r>
              <a:rPr lang="zh-CN" altLang="en-US" sz="2000" b="1" dirty="0"/>
              <a:t>性能好：</a:t>
            </a:r>
            <a:r>
              <a:rPr lang="zh-CN" altLang="en-US" sz="2000" dirty="0"/>
              <a:t>海量的有效训练数据，提取当前帧的多尺度特征，对历史特征和位置信息进行融合，使用当前帧特征与融合得到的模板特征进行互注意力操作。</a:t>
            </a:r>
            <a:endParaRPr lang="en-US" altLang="zh-CN" sz="2000" dirty="0"/>
          </a:p>
          <a:p>
            <a:pPr marL="800100" lvl="1" indent="-342900">
              <a:lnSpc>
                <a:spcPct val="150000"/>
              </a:lnSpc>
              <a:spcBef>
                <a:spcPts val="0"/>
              </a:spcBef>
              <a:buFont typeface="+mj-lt"/>
              <a:buAutoNum type="arabicPeriod"/>
            </a:pPr>
            <a:r>
              <a:rPr lang="zh-CN" altLang="en-US" sz="2000" b="1" dirty="0">
                <a:solidFill>
                  <a:srgbClr val="0D0D0D"/>
                </a:solidFill>
                <a:highlight>
                  <a:srgbClr val="FFFFFF"/>
                </a:highlight>
                <a:latin typeface="等线" panose="02010600030101010101" pitchFamily="2" charset="-122"/>
              </a:rPr>
              <a:t>目标</a:t>
            </a:r>
            <a:r>
              <a:rPr lang="en-US" altLang="zh-CN" sz="2000" b="1" dirty="0">
                <a:solidFill>
                  <a:srgbClr val="0D0D0D"/>
                </a:solidFill>
                <a:highlight>
                  <a:srgbClr val="FFFFFF"/>
                </a:highlight>
                <a:latin typeface="等线" panose="02010600030101010101" pitchFamily="2" charset="-122"/>
              </a:rPr>
              <a:t>-</a:t>
            </a:r>
            <a:r>
              <a:rPr lang="zh-CN" altLang="en-US" sz="2000" b="1" dirty="0">
                <a:solidFill>
                  <a:srgbClr val="0D0D0D"/>
                </a:solidFill>
                <a:highlight>
                  <a:srgbClr val="FFFFFF"/>
                </a:highlight>
                <a:latin typeface="等线" panose="02010600030101010101" pitchFamily="2" charset="-122"/>
              </a:rPr>
              <a:t>干扰物建模：</a:t>
            </a:r>
            <a:r>
              <a:rPr lang="zh-CN" altLang="en-US" sz="2000" dirty="0">
                <a:solidFill>
                  <a:srgbClr val="0D0D0D"/>
                </a:solidFill>
                <a:highlight>
                  <a:srgbClr val="FFFFFF"/>
                </a:highlight>
                <a:latin typeface="等线" panose="02010600030101010101" pitchFamily="2" charset="-122"/>
              </a:rPr>
              <a:t>构建的</a:t>
            </a:r>
            <a:r>
              <a:rPr lang="en-US" altLang="zh-CN" sz="2000" dirty="0">
                <a:solidFill>
                  <a:srgbClr val="0D0D0D"/>
                </a:solidFill>
                <a:highlight>
                  <a:srgbClr val="FFFFFF"/>
                </a:highlight>
                <a:latin typeface="等线" panose="02010600030101010101" pitchFamily="2" charset="-122"/>
              </a:rPr>
              <a:t>Memory Bank</a:t>
            </a:r>
            <a:r>
              <a:rPr lang="zh-CN" altLang="en-US" sz="2000" dirty="0">
                <a:solidFill>
                  <a:srgbClr val="0D0D0D"/>
                </a:solidFill>
                <a:highlight>
                  <a:srgbClr val="FFFFFF"/>
                </a:highlight>
                <a:latin typeface="等线" panose="02010600030101010101" pitchFamily="2" charset="-122"/>
              </a:rPr>
              <a:t>设定了一套可靠的干扰物记忆管理规则。</a:t>
            </a:r>
            <a:endParaRPr lang="en-US" altLang="zh-CN" sz="2000" dirty="0">
              <a:solidFill>
                <a:srgbClr val="0D0D0D"/>
              </a:solidFill>
              <a:highlight>
                <a:srgbClr val="FFFFFF"/>
              </a:highlight>
              <a:latin typeface="等线" panose="02010600030101010101" pitchFamily="2" charset="-122"/>
            </a:endParaRPr>
          </a:p>
        </p:txBody>
      </p:sp>
      <mc:AlternateContent xmlns:mc="http://schemas.openxmlformats.org/markup-compatibility/2006">
        <mc:Choice xmlns:a14="http://schemas.microsoft.com/office/drawing/2010/main" Requires="a14">
          <p:sp>
            <p:nvSpPr>
              <p:cNvPr id="11" name="文本框 10">
                <a:extLst>
                  <a:ext uri="{FF2B5EF4-FFF2-40B4-BE49-F238E27FC236}">
                    <a16:creationId xmlns:a16="http://schemas.microsoft.com/office/drawing/2014/main" id="{394ADCF0-A5C9-3BA0-7056-374DDB7BE6F3}"/>
                  </a:ext>
                </a:extLst>
              </p:cNvPr>
              <p:cNvSpPr txBox="1"/>
              <p:nvPr/>
            </p:nvSpPr>
            <p:spPr>
              <a:xfrm>
                <a:off x="411484" y="4417718"/>
                <a:ext cx="11468341" cy="2353786"/>
              </a:xfrm>
              <a:prstGeom prst="rect">
                <a:avLst/>
              </a:prstGeom>
              <a:noFill/>
            </p:spPr>
            <p:txBody>
              <a:bodyPr wrap="square">
                <a:spAutoFit/>
              </a:bodyPr>
              <a:lstStyle/>
              <a:p>
                <a:pPr marL="285750" indent="-285750">
                  <a:lnSpc>
                    <a:spcPct val="150000"/>
                  </a:lnSpc>
                  <a:spcBef>
                    <a:spcPts val="0"/>
                  </a:spcBef>
                  <a:buFont typeface="Arial" panose="020B0604020202020204" pitchFamily="34" charset="0"/>
                  <a:buChar char="•"/>
                  <a:defRPr/>
                </a:pPr>
                <a:r>
                  <a:rPr lang="en-US" altLang="zh-CN" sz="2000" b="1" dirty="0">
                    <a:solidFill>
                      <a:srgbClr val="0D0D0D"/>
                    </a:solidFill>
                    <a:highlight>
                      <a:srgbClr val="FFFFFF"/>
                    </a:highlight>
                    <a:latin typeface="等线" panose="02010600030101010101" pitchFamily="2" charset="-122"/>
                  </a:rPr>
                  <a:t>Limitation</a:t>
                </a:r>
                <a:r>
                  <a:rPr lang="zh-CN" altLang="en-US" sz="2000" b="1" dirty="0">
                    <a:solidFill>
                      <a:srgbClr val="0D0D0D"/>
                    </a:solidFill>
                    <a:highlight>
                      <a:srgbClr val="FFFFFF"/>
                    </a:highlight>
                    <a:latin typeface="等线" panose="02010600030101010101" pitchFamily="2" charset="-122"/>
                  </a:rPr>
                  <a:t>：</a:t>
                </a:r>
                <a:endParaRPr lang="en-US" altLang="zh-CN" sz="2000" b="1" dirty="0">
                  <a:solidFill>
                    <a:srgbClr val="0D0D0D"/>
                  </a:solidFill>
                  <a:highlight>
                    <a:srgbClr val="FFFFFF"/>
                  </a:highlight>
                  <a:latin typeface="等线" panose="02010600030101010101" pitchFamily="2" charset="-122"/>
                </a:endParaRPr>
              </a:p>
              <a:p>
                <a:pPr marL="742950" lvl="1" indent="-285750">
                  <a:lnSpc>
                    <a:spcPct val="150000"/>
                  </a:lnSpc>
                  <a:buFont typeface="Arial" panose="020B0604020202020204" pitchFamily="34" charset="0"/>
                  <a:buChar char="•"/>
                  <a:defRPr/>
                </a:pPr>
                <a:r>
                  <a:rPr lang="zh-CN" altLang="en-US" sz="2000" dirty="0">
                    <a:solidFill>
                      <a:srgbClr val="0D0D0D"/>
                    </a:solidFill>
                    <a:highlight>
                      <a:srgbClr val="FFFFFF"/>
                    </a:highlight>
                    <a:latin typeface="等线" panose="02010600030101010101" pitchFamily="2" charset="-122"/>
                  </a:rPr>
                  <a:t>跟踪稳定性很强，可以在干扰物场景下锁定目标，但是在跟踪失败时不易恢复。</a:t>
                </a:r>
                <a:endParaRPr lang="en-US" altLang="zh-CN" sz="2000" dirty="0">
                  <a:solidFill>
                    <a:srgbClr val="0D0D0D"/>
                  </a:solidFill>
                  <a:highlight>
                    <a:srgbClr val="FFFFFF"/>
                  </a:highlight>
                  <a:latin typeface="等线" panose="02010600030101010101" pitchFamily="2" charset="-122"/>
                </a:endParaRPr>
              </a:p>
              <a:p>
                <a:pPr marL="742950" lvl="1" indent="-285750">
                  <a:lnSpc>
                    <a:spcPct val="150000"/>
                  </a:lnSpc>
                  <a:buFont typeface="Arial" panose="020B0604020202020204" pitchFamily="34" charset="0"/>
                  <a:buChar char="•"/>
                  <a:defRPr/>
                </a:pPr>
                <a:r>
                  <a:rPr lang="zh-CN" altLang="en-US" sz="2000" dirty="0">
                    <a:solidFill>
                      <a:srgbClr val="0D0D0D"/>
                    </a:solidFill>
                    <a:highlight>
                      <a:srgbClr val="FFFFFF"/>
                    </a:highlight>
                    <a:latin typeface="等线" panose="02010600030101010101" pitchFamily="2" charset="-122"/>
                  </a:rPr>
                  <a:t>在小目标跟踪上不占优势，因为分辨率太大，在整个图像上进行搜索。</a:t>
                </a:r>
                <a:endParaRPr lang="en-US" altLang="zh-CN" sz="2000" dirty="0">
                  <a:solidFill>
                    <a:srgbClr val="0D0D0D"/>
                  </a:solidFill>
                  <a:highlight>
                    <a:srgbClr val="FFFFFF"/>
                  </a:highlight>
                  <a:latin typeface="等线" panose="02010600030101010101" pitchFamily="2" charset="-122"/>
                </a:endParaRPr>
              </a:p>
              <a:p>
                <a:pPr marL="742950" lvl="1" indent="-285750">
                  <a:lnSpc>
                    <a:spcPct val="150000"/>
                  </a:lnSpc>
                  <a:buFont typeface="Arial" panose="020B0604020202020204" pitchFamily="34" charset="0"/>
                  <a:buChar char="•"/>
                  <a:defRPr/>
                </a:pPr>
                <a:r>
                  <a:rPr lang="zh-CN" altLang="en-US" sz="2000" dirty="0">
                    <a:solidFill>
                      <a:srgbClr val="0D0D0D"/>
                    </a:solidFill>
                    <a:highlight>
                      <a:srgbClr val="FFFFFF"/>
                    </a:highlight>
                    <a:latin typeface="等线" panose="02010600030101010101" pitchFamily="2" charset="-122"/>
                  </a:rPr>
                  <a:t>在目标不可见时，预测</a:t>
                </a:r>
                <a:r>
                  <a:rPr lang="en-US" altLang="zh-CN" sz="2000" dirty="0">
                    <a:solidFill>
                      <a:srgbClr val="0D0D0D"/>
                    </a:solidFill>
                    <a:highlight>
                      <a:srgbClr val="FFFFFF"/>
                    </a:highlight>
                    <a:latin typeface="等线" panose="02010600030101010101" pitchFamily="2" charset="-122"/>
                  </a:rPr>
                  <a:t>box</a:t>
                </a:r>
                <a:r>
                  <a:rPr lang="zh-CN" altLang="en-US" sz="2000" dirty="0">
                    <a:solidFill>
                      <a:srgbClr val="0D0D0D"/>
                    </a:solidFill>
                    <a:highlight>
                      <a:srgbClr val="FFFFFF"/>
                    </a:highlight>
                    <a:latin typeface="等线" panose="02010600030101010101" pitchFamily="2" charset="-122"/>
                  </a:rPr>
                  <a:t>结果为空，例如</a:t>
                </a:r>
                <a14:m>
                  <m:oMath xmlns:m="http://schemas.openxmlformats.org/officeDocument/2006/math">
                    <m:r>
                      <a:rPr lang="en-US" altLang="zh-CN" sz="2000" b="0" i="0" dirty="0" smtClean="0">
                        <a:solidFill>
                          <a:srgbClr val="0D0D0D"/>
                        </a:solidFill>
                        <a:highlight>
                          <a:srgbClr val="FFFFFF"/>
                        </a:highlight>
                        <a:latin typeface="Cambria Math" panose="02040503050406030204" pitchFamily="18" charset="0"/>
                      </a:rPr>
                      <m:t> </m:t>
                    </m:r>
                    <m:r>
                      <a:rPr lang="en-US" altLang="zh-CN" sz="2000" i="1" dirty="0" smtClean="0">
                        <a:solidFill>
                          <a:srgbClr val="0D0D0D"/>
                        </a:solidFill>
                        <a:highlight>
                          <a:srgbClr val="FFFFFF"/>
                        </a:highlight>
                        <a:latin typeface="Cambria Math" panose="02040503050406030204" pitchFamily="18" charset="0"/>
                      </a:rPr>
                      <m:t>𝑊𝑖𝑑𝑡h</m:t>
                    </m:r>
                    <m:r>
                      <a:rPr lang="en-US" altLang="zh-CN" sz="2000" i="1" dirty="0" smtClean="0">
                        <a:solidFill>
                          <a:srgbClr val="0D0D0D"/>
                        </a:solidFill>
                        <a:highlight>
                          <a:srgbClr val="FFFFFF"/>
                        </a:highlight>
                        <a:latin typeface="Cambria Math" panose="02040503050406030204" pitchFamily="18" charset="0"/>
                      </a:rPr>
                      <m:t>=</m:t>
                    </m:r>
                    <m:r>
                      <a:rPr lang="en-US" altLang="zh-CN" sz="2000" i="1" dirty="0" smtClean="0">
                        <a:solidFill>
                          <a:srgbClr val="0D0D0D"/>
                        </a:solidFill>
                        <a:highlight>
                          <a:srgbClr val="FFFFFF"/>
                        </a:highlight>
                        <a:latin typeface="Cambria Math" panose="02040503050406030204" pitchFamily="18" charset="0"/>
                      </a:rPr>
                      <m:t>𝐻𝑒𝑖𝑔h𝑡</m:t>
                    </m:r>
                    <m:r>
                      <a:rPr lang="en-US" altLang="zh-CN" sz="2000" i="1" dirty="0" smtClean="0">
                        <a:solidFill>
                          <a:srgbClr val="0D0D0D"/>
                        </a:solidFill>
                        <a:highlight>
                          <a:srgbClr val="FFFFFF"/>
                        </a:highlight>
                        <a:latin typeface="Cambria Math" panose="02040503050406030204" pitchFamily="18" charset="0"/>
                      </a:rPr>
                      <m:t>=0</m:t>
                    </m:r>
                  </m:oMath>
                </a14:m>
                <a:r>
                  <a:rPr lang="zh-CN" altLang="en-US" sz="2000" dirty="0">
                    <a:solidFill>
                      <a:srgbClr val="0D0D0D"/>
                    </a:solidFill>
                    <a:highlight>
                      <a:srgbClr val="FFFFFF"/>
                    </a:highlight>
                    <a:latin typeface="等线" panose="02010600030101010101" pitchFamily="2" charset="-122"/>
                  </a:rPr>
                  <a:t> ，</a:t>
                </a:r>
                <a:r>
                  <a:rPr lang="en-US" altLang="zh-CN" sz="2000" dirty="0">
                    <a:solidFill>
                      <a:srgbClr val="0D0D0D"/>
                    </a:solidFill>
                    <a:highlight>
                      <a:srgbClr val="FFFFFF"/>
                    </a:highlight>
                    <a:latin typeface="等线" panose="02010600030101010101" pitchFamily="2" charset="-122"/>
                  </a:rPr>
                  <a:t>GOT-10k </a:t>
                </a:r>
                <a:r>
                  <a:rPr lang="zh-CN" altLang="en-US" sz="2000" dirty="0">
                    <a:solidFill>
                      <a:srgbClr val="0D0D0D"/>
                    </a:solidFill>
                    <a:highlight>
                      <a:srgbClr val="FFFFFF"/>
                    </a:highlight>
                    <a:latin typeface="等线" panose="02010600030101010101" pitchFamily="2" charset="-122"/>
                  </a:rPr>
                  <a:t>测试时的判定标准可能不准确。</a:t>
                </a:r>
                <a:endParaRPr lang="en-US" altLang="zh-CN" dirty="0">
                  <a:solidFill>
                    <a:srgbClr val="0D0D0D"/>
                  </a:solidFill>
                  <a:highlight>
                    <a:srgbClr val="FFFFFF"/>
                  </a:highlight>
                  <a:latin typeface="等线" panose="02010600030101010101" pitchFamily="2" charset="-122"/>
                </a:endParaRPr>
              </a:p>
            </p:txBody>
          </p:sp>
        </mc:Choice>
        <mc:Fallback>
          <p:sp>
            <p:nvSpPr>
              <p:cNvPr id="11" name="文本框 10">
                <a:extLst>
                  <a:ext uri="{FF2B5EF4-FFF2-40B4-BE49-F238E27FC236}">
                    <a16:creationId xmlns:a16="http://schemas.microsoft.com/office/drawing/2014/main" id="{394ADCF0-A5C9-3BA0-7056-374DDB7BE6F3}"/>
                  </a:ext>
                </a:extLst>
              </p:cNvPr>
              <p:cNvSpPr txBox="1">
                <a:spLocks noRot="1" noChangeAspect="1" noMove="1" noResize="1" noEditPoints="1" noAdjustHandles="1" noChangeArrowheads="1" noChangeShapeType="1" noTextEdit="1"/>
              </p:cNvSpPr>
              <p:nvPr/>
            </p:nvSpPr>
            <p:spPr>
              <a:xfrm>
                <a:off x="411484" y="4417718"/>
                <a:ext cx="11468341" cy="2353786"/>
              </a:xfrm>
              <a:prstGeom prst="rect">
                <a:avLst/>
              </a:prstGeom>
              <a:blipFill>
                <a:blip r:embed="rId3"/>
                <a:stretch>
                  <a:fillRect l="-478" r="-532" b="-3627"/>
                </a:stretch>
              </a:blipFill>
            </p:spPr>
            <p:txBody>
              <a:bodyPr/>
              <a:lstStyle/>
              <a:p>
                <a:r>
                  <a:rPr lang="zh-CN" altLang="en-US">
                    <a:noFill/>
                  </a:rPr>
                  <a:t> </a:t>
                </a:r>
              </a:p>
            </p:txBody>
          </p:sp>
        </mc:Fallback>
      </mc:AlternateContent>
      <p:sp>
        <p:nvSpPr>
          <p:cNvPr id="9" name="内容占位符 8">
            <a:extLst>
              <a:ext uri="{FF2B5EF4-FFF2-40B4-BE49-F238E27FC236}">
                <a16:creationId xmlns:a16="http://schemas.microsoft.com/office/drawing/2014/main" id="{6836A2F5-19DD-0CEC-1F45-939C39DC39FB}"/>
              </a:ext>
            </a:extLst>
          </p:cNvPr>
          <p:cNvSpPr txBox="1"/>
          <p:nvPr/>
        </p:nvSpPr>
        <p:spPr>
          <a:xfrm>
            <a:off x="411485" y="812606"/>
            <a:ext cx="11468340" cy="17318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2000" b="1" dirty="0"/>
              <a:t>主要贡献：</a:t>
            </a:r>
            <a:endParaRPr lang="en-US" altLang="zh-CN" sz="2000" b="1" dirty="0"/>
          </a:p>
          <a:p>
            <a:pPr lvl="1">
              <a:lnSpc>
                <a:spcPct val="120000"/>
              </a:lnSpc>
            </a:pPr>
            <a:r>
              <a:rPr lang="zh-CN" altLang="en-US" sz="2000" dirty="0"/>
              <a:t>干扰物感知记忆（</a:t>
            </a:r>
            <a:r>
              <a:rPr lang="en-US" altLang="zh-CN" sz="2000" dirty="0"/>
              <a:t>DAM</a:t>
            </a:r>
            <a:r>
              <a:rPr lang="zh-CN" altLang="en-US" sz="2000" dirty="0"/>
              <a:t>）、干扰物数据集（</a:t>
            </a:r>
            <a:r>
              <a:rPr lang="en-US" altLang="zh-CN" sz="2000" dirty="0" err="1"/>
              <a:t>DiDi</a:t>
            </a:r>
            <a:r>
              <a:rPr lang="zh-CN" altLang="en-US" sz="2000" dirty="0"/>
              <a:t>）。</a:t>
            </a:r>
            <a:endParaRPr lang="en-US" altLang="zh-CN" sz="2000" dirty="0"/>
          </a:p>
          <a:p>
            <a:pPr lvl="1">
              <a:lnSpc>
                <a:spcPct val="120000"/>
              </a:lnSpc>
            </a:pPr>
            <a:r>
              <a:rPr lang="zh-CN" altLang="en-US" sz="2000" dirty="0"/>
              <a:t>在候选区域存在明显差异（</a:t>
            </a:r>
            <a:r>
              <a:rPr lang="en-US" altLang="zh-CN" sz="2000" dirty="0" err="1"/>
              <a:t>IoU</a:t>
            </a:r>
            <a:r>
              <a:rPr lang="zh-CN" altLang="en-US" sz="2000" dirty="0"/>
              <a:t>低于</a:t>
            </a:r>
            <a:r>
              <a:rPr lang="en-US" altLang="zh-CN" sz="2000" dirty="0"/>
              <a:t>0.7</a:t>
            </a:r>
            <a:r>
              <a:rPr lang="zh-CN" altLang="en-US" sz="2000" dirty="0"/>
              <a:t>）时，使用足够可靠（𝐼𝑜𝑈分数大于</a:t>
            </a:r>
            <a:r>
              <a:rPr lang="en-US" altLang="zh-CN" sz="2000" dirty="0"/>
              <a:t>0.8</a:t>
            </a:r>
            <a:r>
              <a:rPr lang="zh-CN" altLang="en-US" sz="2000" dirty="0"/>
              <a:t>，面积变化稳定）的当前预测更新</a:t>
            </a:r>
            <a:r>
              <a:rPr lang="en-US" altLang="zh-CN" sz="2000" dirty="0"/>
              <a:t>DAM</a:t>
            </a:r>
            <a:r>
              <a:rPr lang="zh-CN" altLang="en-US" sz="2000" dirty="0"/>
              <a:t>关键帧。</a:t>
            </a:r>
            <a:endParaRPr lang="en-US" altLang="zh-CN" sz="2000" dirty="0"/>
          </a:p>
        </p:txBody>
      </p:sp>
    </p:spTree>
    <p:extLst>
      <p:ext uri="{BB962C8B-B14F-4D97-AF65-F5344CB8AC3E}">
        <p14:creationId xmlns:p14="http://schemas.microsoft.com/office/powerpoint/2010/main" val="2162179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1844824"/>
            <a:ext cx="12196800" cy="3019414"/>
            <a:chOff x="0" y="1844824"/>
            <a:chExt cx="12196800" cy="3019414"/>
          </a:xfrm>
        </p:grpSpPr>
        <p:sp>
          <p:nvSpPr>
            <p:cNvPr id="2" name="Oval 5"/>
            <p:cNvSpPr>
              <a:spLocks noChangeArrowheads="1"/>
            </p:cNvSpPr>
            <p:nvPr/>
          </p:nvSpPr>
          <p:spPr bwMode="auto">
            <a:xfrm>
              <a:off x="1415645" y="1844824"/>
              <a:ext cx="3000601" cy="3019414"/>
            </a:xfrm>
            <a:prstGeom prst="ellipse">
              <a:avLst/>
            </a:prstGeom>
            <a:gradFill flip="none" rotWithShape="1">
              <a:gsLst>
                <a:gs pos="100000">
                  <a:schemeClr val="bg2"/>
                </a:gs>
                <a:gs pos="0">
                  <a:srgbClr val="F8F8F8"/>
                </a:gs>
              </a:gsLst>
              <a:path path="circle">
                <a:fillToRect l="50000" t="50000" r="50000" b="50000"/>
              </a:path>
              <a:tileRect/>
            </a:gradFill>
            <a:ln>
              <a:noFill/>
            </a:ln>
            <a:effectLst>
              <a:outerShdw blurRad="152400" dist="38100" algn="l" rotWithShape="0">
                <a:prstClr val="black">
                  <a:alpha val="53000"/>
                </a:prstClr>
              </a:outerShdw>
            </a:effectLst>
          </p:spPr>
          <p:txBody>
            <a:bodyPr vert="horz" wrap="square" lIns="91440" tIns="45720" rIns="91440" bIns="45720" numCol="1" anchor="t" anchorCtr="0" compatLnSpc="1"/>
            <a:lstStyle/>
            <a:p>
              <a:endParaRPr lang="zh-CN" altLang="en-US"/>
            </a:p>
          </p:txBody>
        </p:sp>
        <p:sp>
          <p:nvSpPr>
            <p:cNvPr id="3" name="Freeform 6"/>
            <p:cNvSpPr/>
            <p:nvPr/>
          </p:nvSpPr>
          <p:spPr bwMode="auto">
            <a:xfrm>
              <a:off x="3856572"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rgbClr val="354A66"/>
            </a:solidFill>
            <a:ln>
              <a:noFill/>
            </a:ln>
          </p:spPr>
          <p:txBody>
            <a:bodyPr vert="horz" wrap="square" lIns="91440" tIns="45720" rIns="91440" bIns="45720" numCol="1" anchor="t" anchorCtr="0" compatLnSpc="1"/>
            <a:lstStyle/>
            <a:p>
              <a:endParaRPr lang="zh-CN" altLang="en-US"/>
            </a:p>
          </p:txBody>
        </p:sp>
        <p:sp>
          <p:nvSpPr>
            <p:cNvPr id="6" name="文本框 5"/>
            <p:cNvSpPr txBox="1"/>
            <p:nvPr/>
          </p:nvSpPr>
          <p:spPr>
            <a:xfrm>
              <a:off x="4738879" y="2868643"/>
              <a:ext cx="6753772" cy="1015663"/>
            </a:xfrm>
            <a:prstGeom prst="rect">
              <a:avLst/>
            </a:prstGeom>
            <a:noFill/>
          </p:spPr>
          <p:txBody>
            <a:bodyPr wrap="none" rtlCol="0">
              <a:spAutoFit/>
            </a:bodyPr>
            <a:lstStyle/>
            <a:p>
              <a:r>
                <a:rPr kumimoji="1" lang="zh-CN" altLang="en-US" sz="6000" b="1" dirty="0">
                  <a:solidFill>
                    <a:schemeClr val="bg1"/>
                  </a:solidFill>
                  <a:latin typeface="黑体" panose="02010609060101010101" charset="-122"/>
                  <a:ea typeface="黑体" panose="02010609060101010101" charset="-122"/>
                  <a:cs typeface="+mn-ea"/>
                  <a:sym typeface="+mn-lt"/>
                </a:rPr>
                <a:t>感谢聆听 请您指教</a:t>
              </a:r>
            </a:p>
          </p:txBody>
        </p:sp>
        <p:sp>
          <p:nvSpPr>
            <p:cNvPr id="17" name="Freeform 25"/>
            <p:cNvSpPr>
              <a:spLocks noEditPoints="1"/>
            </p:cNvSpPr>
            <p:nvPr/>
          </p:nvSpPr>
          <p:spPr bwMode="auto">
            <a:xfrm>
              <a:off x="1752085" y="2468446"/>
              <a:ext cx="2327720" cy="1921108"/>
            </a:xfrm>
            <a:custGeom>
              <a:avLst/>
              <a:gdLst>
                <a:gd name="T0" fmla="*/ 571 w 1073"/>
                <a:gd name="T1" fmla="*/ 667 h 884"/>
                <a:gd name="T2" fmla="*/ 41 w 1073"/>
                <a:gd name="T3" fmla="*/ 596 h 884"/>
                <a:gd name="T4" fmla="*/ 912 w 1073"/>
                <a:gd name="T5" fmla="*/ 619 h 884"/>
                <a:gd name="T6" fmla="*/ 899 w 1073"/>
                <a:gd name="T7" fmla="*/ 602 h 884"/>
                <a:gd name="T8" fmla="*/ 566 w 1073"/>
                <a:gd name="T9" fmla="*/ 634 h 884"/>
                <a:gd name="T10" fmla="*/ 45 w 1073"/>
                <a:gd name="T11" fmla="*/ 382 h 884"/>
                <a:gd name="T12" fmla="*/ 577 w 1073"/>
                <a:gd name="T13" fmla="*/ 651 h 884"/>
                <a:gd name="T14" fmla="*/ 911 w 1073"/>
                <a:gd name="T15" fmla="*/ 489 h 884"/>
                <a:gd name="T16" fmla="*/ 566 w 1073"/>
                <a:gd name="T17" fmla="*/ 634 h 884"/>
                <a:gd name="T18" fmla="*/ 788 w 1073"/>
                <a:gd name="T19" fmla="*/ 456 h 884"/>
                <a:gd name="T20" fmla="*/ 779 w 1073"/>
                <a:gd name="T21" fmla="*/ 348 h 884"/>
                <a:gd name="T22" fmla="*/ 224 w 1073"/>
                <a:gd name="T23" fmla="*/ 340 h 884"/>
                <a:gd name="T24" fmla="*/ 56 w 1073"/>
                <a:gd name="T25" fmla="*/ 377 h 884"/>
                <a:gd name="T26" fmla="*/ 566 w 1073"/>
                <a:gd name="T27" fmla="*/ 867 h 884"/>
                <a:gd name="T28" fmla="*/ 45 w 1073"/>
                <a:gd name="T29" fmla="*/ 614 h 884"/>
                <a:gd name="T30" fmla="*/ 577 w 1073"/>
                <a:gd name="T31" fmla="*/ 884 h 884"/>
                <a:gd name="T32" fmla="*/ 911 w 1073"/>
                <a:gd name="T33" fmla="*/ 722 h 884"/>
                <a:gd name="T34" fmla="*/ 566 w 1073"/>
                <a:gd name="T35" fmla="*/ 867 h 884"/>
                <a:gd name="T36" fmla="*/ 839 w 1073"/>
                <a:gd name="T37" fmla="*/ 271 h 884"/>
                <a:gd name="T38" fmla="*/ 831 w 1073"/>
                <a:gd name="T39" fmla="*/ 290 h 884"/>
                <a:gd name="T40" fmla="*/ 836 w 1073"/>
                <a:gd name="T41" fmla="*/ 318 h 884"/>
                <a:gd name="T42" fmla="*/ 814 w 1073"/>
                <a:gd name="T43" fmla="*/ 443 h 884"/>
                <a:gd name="T44" fmla="*/ 877 w 1073"/>
                <a:gd name="T45" fmla="*/ 333 h 884"/>
                <a:gd name="T46" fmla="*/ 870 w 1073"/>
                <a:gd name="T47" fmla="*/ 306 h 884"/>
                <a:gd name="T48" fmla="*/ 876 w 1073"/>
                <a:gd name="T49" fmla="*/ 277 h 884"/>
                <a:gd name="T50" fmla="*/ 869 w 1073"/>
                <a:gd name="T51" fmla="*/ 179 h 884"/>
                <a:gd name="T52" fmla="*/ 1067 w 1073"/>
                <a:gd name="T53" fmla="*/ 137 h 884"/>
                <a:gd name="T54" fmla="*/ 608 w 1073"/>
                <a:gd name="T55" fmla="*/ 4 h 884"/>
                <a:gd name="T56" fmla="*/ 325 w 1073"/>
                <a:gd name="T57" fmla="*/ 23 h 884"/>
                <a:gd name="T58" fmla="*/ 9 w 1073"/>
                <a:gd name="T59" fmla="*/ 61 h 884"/>
                <a:gd name="T60" fmla="*/ 377 w 1073"/>
                <a:gd name="T61" fmla="*/ 255 h 884"/>
                <a:gd name="T62" fmla="*/ 817 w 1073"/>
                <a:gd name="T63" fmla="*/ 188 h 884"/>
                <a:gd name="T64" fmla="*/ 494 w 1073"/>
                <a:gd name="T65" fmla="*/ 127 h 884"/>
                <a:gd name="T66" fmla="*/ 829 w 1073"/>
                <a:gd name="T67" fmla="*/ 161 h 884"/>
                <a:gd name="T68" fmla="*/ 756 w 1073"/>
                <a:gd name="T69" fmla="*/ 222 h 884"/>
                <a:gd name="T70" fmla="*/ 248 w 1073"/>
                <a:gd name="T71" fmla="*/ 340 h 884"/>
                <a:gd name="T72" fmla="*/ 367 w 1073"/>
                <a:gd name="T73" fmla="*/ 276 h 884"/>
                <a:gd name="T74" fmla="*/ 756 w 1073"/>
                <a:gd name="T75" fmla="*/ 22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3" h="884">
                  <a:moveTo>
                    <a:pt x="564" y="750"/>
                  </a:moveTo>
                  <a:cubicBezTo>
                    <a:pt x="557" y="722"/>
                    <a:pt x="556" y="694"/>
                    <a:pt x="571" y="667"/>
                  </a:cubicBezTo>
                  <a:lnTo>
                    <a:pt x="42" y="497"/>
                  </a:lnTo>
                  <a:cubicBezTo>
                    <a:pt x="22" y="524"/>
                    <a:pt x="17" y="559"/>
                    <a:pt x="41" y="596"/>
                  </a:cubicBezTo>
                  <a:lnTo>
                    <a:pt x="575" y="767"/>
                  </a:lnTo>
                  <a:lnTo>
                    <a:pt x="912" y="619"/>
                  </a:lnTo>
                  <a:cubicBezTo>
                    <a:pt x="921" y="615"/>
                    <a:pt x="919" y="608"/>
                    <a:pt x="908" y="605"/>
                  </a:cubicBezTo>
                  <a:lnTo>
                    <a:pt x="899" y="602"/>
                  </a:lnTo>
                  <a:lnTo>
                    <a:pt x="564" y="750"/>
                  </a:lnTo>
                  <a:close/>
                  <a:moveTo>
                    <a:pt x="566" y="634"/>
                  </a:moveTo>
                  <a:cubicBezTo>
                    <a:pt x="559" y="606"/>
                    <a:pt x="558" y="578"/>
                    <a:pt x="573" y="551"/>
                  </a:cubicBezTo>
                  <a:lnTo>
                    <a:pt x="45" y="382"/>
                  </a:lnTo>
                  <a:cubicBezTo>
                    <a:pt x="24" y="408"/>
                    <a:pt x="19" y="443"/>
                    <a:pt x="43" y="480"/>
                  </a:cubicBezTo>
                  <a:lnTo>
                    <a:pt x="577" y="651"/>
                  </a:lnTo>
                  <a:lnTo>
                    <a:pt x="914" y="503"/>
                  </a:lnTo>
                  <a:cubicBezTo>
                    <a:pt x="923" y="499"/>
                    <a:pt x="922" y="493"/>
                    <a:pt x="911" y="489"/>
                  </a:cubicBezTo>
                  <a:lnTo>
                    <a:pt x="902" y="486"/>
                  </a:lnTo>
                  <a:lnTo>
                    <a:pt x="566" y="634"/>
                  </a:lnTo>
                  <a:close/>
                  <a:moveTo>
                    <a:pt x="584" y="546"/>
                  </a:moveTo>
                  <a:lnTo>
                    <a:pt x="788" y="456"/>
                  </a:lnTo>
                  <a:lnTo>
                    <a:pt x="803" y="355"/>
                  </a:lnTo>
                  <a:lnTo>
                    <a:pt x="779" y="348"/>
                  </a:lnTo>
                  <a:cubicBezTo>
                    <a:pt x="768" y="432"/>
                    <a:pt x="560" y="438"/>
                    <a:pt x="502" y="438"/>
                  </a:cubicBezTo>
                  <a:cubicBezTo>
                    <a:pt x="442" y="438"/>
                    <a:pt x="224" y="431"/>
                    <a:pt x="224" y="340"/>
                  </a:cubicBezTo>
                  <a:lnTo>
                    <a:pt x="224" y="303"/>
                  </a:lnTo>
                  <a:lnTo>
                    <a:pt x="56" y="377"/>
                  </a:lnTo>
                  <a:lnTo>
                    <a:pt x="584" y="546"/>
                  </a:lnTo>
                  <a:close/>
                  <a:moveTo>
                    <a:pt x="566" y="867"/>
                  </a:moveTo>
                  <a:cubicBezTo>
                    <a:pt x="559" y="839"/>
                    <a:pt x="558" y="810"/>
                    <a:pt x="573" y="783"/>
                  </a:cubicBezTo>
                  <a:lnTo>
                    <a:pt x="45" y="614"/>
                  </a:lnTo>
                  <a:cubicBezTo>
                    <a:pt x="24" y="641"/>
                    <a:pt x="19" y="676"/>
                    <a:pt x="43" y="713"/>
                  </a:cubicBezTo>
                  <a:lnTo>
                    <a:pt x="577" y="884"/>
                  </a:lnTo>
                  <a:lnTo>
                    <a:pt x="914" y="735"/>
                  </a:lnTo>
                  <a:cubicBezTo>
                    <a:pt x="923" y="731"/>
                    <a:pt x="922" y="725"/>
                    <a:pt x="911" y="722"/>
                  </a:cubicBezTo>
                  <a:lnTo>
                    <a:pt x="902" y="719"/>
                  </a:lnTo>
                  <a:lnTo>
                    <a:pt x="566" y="867"/>
                  </a:lnTo>
                  <a:close/>
                  <a:moveTo>
                    <a:pt x="839" y="173"/>
                  </a:moveTo>
                  <a:lnTo>
                    <a:pt x="839" y="271"/>
                  </a:lnTo>
                  <a:cubicBezTo>
                    <a:pt x="836" y="272"/>
                    <a:pt x="832" y="274"/>
                    <a:pt x="832" y="277"/>
                  </a:cubicBezTo>
                  <a:lnTo>
                    <a:pt x="831" y="290"/>
                  </a:lnTo>
                  <a:cubicBezTo>
                    <a:pt x="831" y="298"/>
                    <a:pt x="838" y="301"/>
                    <a:pt x="837" y="307"/>
                  </a:cubicBezTo>
                  <a:lnTo>
                    <a:pt x="836" y="318"/>
                  </a:lnTo>
                  <a:cubicBezTo>
                    <a:pt x="836" y="323"/>
                    <a:pt x="831" y="327"/>
                    <a:pt x="831" y="333"/>
                  </a:cubicBezTo>
                  <a:lnTo>
                    <a:pt x="814" y="443"/>
                  </a:lnTo>
                  <a:cubicBezTo>
                    <a:pt x="821" y="456"/>
                    <a:pt x="886" y="456"/>
                    <a:pt x="894" y="443"/>
                  </a:cubicBezTo>
                  <a:lnTo>
                    <a:pt x="877" y="333"/>
                  </a:lnTo>
                  <a:cubicBezTo>
                    <a:pt x="877" y="327"/>
                    <a:pt x="872" y="323"/>
                    <a:pt x="871" y="318"/>
                  </a:cubicBezTo>
                  <a:lnTo>
                    <a:pt x="870" y="306"/>
                  </a:lnTo>
                  <a:cubicBezTo>
                    <a:pt x="870" y="300"/>
                    <a:pt x="877" y="299"/>
                    <a:pt x="877" y="291"/>
                  </a:cubicBezTo>
                  <a:lnTo>
                    <a:pt x="876" y="277"/>
                  </a:lnTo>
                  <a:cubicBezTo>
                    <a:pt x="876" y="274"/>
                    <a:pt x="872" y="272"/>
                    <a:pt x="869" y="271"/>
                  </a:cubicBezTo>
                  <a:cubicBezTo>
                    <a:pt x="869" y="172"/>
                    <a:pt x="869" y="285"/>
                    <a:pt x="869" y="179"/>
                  </a:cubicBezTo>
                  <a:lnTo>
                    <a:pt x="1066" y="144"/>
                  </a:lnTo>
                  <a:cubicBezTo>
                    <a:pt x="1072" y="143"/>
                    <a:pt x="1073" y="140"/>
                    <a:pt x="1067" y="137"/>
                  </a:cubicBezTo>
                  <a:cubicBezTo>
                    <a:pt x="972" y="110"/>
                    <a:pt x="885" y="84"/>
                    <a:pt x="806" y="61"/>
                  </a:cubicBezTo>
                  <a:cubicBezTo>
                    <a:pt x="735" y="41"/>
                    <a:pt x="669" y="21"/>
                    <a:pt x="608" y="4"/>
                  </a:cubicBezTo>
                  <a:cubicBezTo>
                    <a:pt x="597" y="0"/>
                    <a:pt x="590" y="0"/>
                    <a:pt x="579" y="1"/>
                  </a:cubicBezTo>
                  <a:cubicBezTo>
                    <a:pt x="499" y="8"/>
                    <a:pt x="415" y="15"/>
                    <a:pt x="325" y="23"/>
                  </a:cubicBezTo>
                  <a:cubicBezTo>
                    <a:pt x="227" y="31"/>
                    <a:pt x="122" y="40"/>
                    <a:pt x="10" y="49"/>
                  </a:cubicBezTo>
                  <a:cubicBezTo>
                    <a:pt x="0" y="51"/>
                    <a:pt x="2" y="58"/>
                    <a:pt x="9" y="61"/>
                  </a:cubicBezTo>
                  <a:cubicBezTo>
                    <a:pt x="53" y="84"/>
                    <a:pt x="102" y="110"/>
                    <a:pt x="156" y="138"/>
                  </a:cubicBezTo>
                  <a:cubicBezTo>
                    <a:pt x="222" y="173"/>
                    <a:pt x="295" y="211"/>
                    <a:pt x="377" y="255"/>
                  </a:cubicBezTo>
                  <a:cubicBezTo>
                    <a:pt x="385" y="259"/>
                    <a:pt x="400" y="260"/>
                    <a:pt x="412" y="258"/>
                  </a:cubicBezTo>
                  <a:cubicBezTo>
                    <a:pt x="547" y="235"/>
                    <a:pt x="682" y="211"/>
                    <a:pt x="817" y="188"/>
                  </a:cubicBezTo>
                  <a:cubicBezTo>
                    <a:pt x="817" y="183"/>
                    <a:pt x="815" y="180"/>
                    <a:pt x="809" y="179"/>
                  </a:cubicBezTo>
                  <a:lnTo>
                    <a:pt x="494" y="127"/>
                  </a:lnTo>
                  <a:cubicBezTo>
                    <a:pt x="466" y="123"/>
                    <a:pt x="471" y="103"/>
                    <a:pt x="487" y="106"/>
                  </a:cubicBezTo>
                  <a:lnTo>
                    <a:pt x="829" y="161"/>
                  </a:lnTo>
                  <a:cubicBezTo>
                    <a:pt x="835" y="162"/>
                    <a:pt x="839" y="167"/>
                    <a:pt x="839" y="173"/>
                  </a:cubicBezTo>
                  <a:close/>
                  <a:moveTo>
                    <a:pt x="756" y="222"/>
                  </a:moveTo>
                  <a:lnTo>
                    <a:pt x="756" y="340"/>
                  </a:lnTo>
                  <a:cubicBezTo>
                    <a:pt x="756" y="439"/>
                    <a:pt x="248" y="439"/>
                    <a:pt x="248" y="340"/>
                  </a:cubicBezTo>
                  <a:lnTo>
                    <a:pt x="248" y="213"/>
                  </a:lnTo>
                  <a:cubicBezTo>
                    <a:pt x="287" y="234"/>
                    <a:pt x="327" y="255"/>
                    <a:pt x="367" y="276"/>
                  </a:cubicBezTo>
                  <a:cubicBezTo>
                    <a:pt x="380" y="283"/>
                    <a:pt x="401" y="284"/>
                    <a:pt x="416" y="281"/>
                  </a:cubicBezTo>
                  <a:cubicBezTo>
                    <a:pt x="529" y="261"/>
                    <a:pt x="642" y="242"/>
                    <a:pt x="756" y="222"/>
                  </a:cubicBezTo>
                  <a:close/>
                </a:path>
              </a:pathLst>
            </a:custGeom>
            <a:solidFill>
              <a:srgbClr val="354A66"/>
            </a:solidFill>
            <a:ln>
              <a:noFill/>
            </a:ln>
          </p:spPr>
          <p:txBody>
            <a:bodyPr vert="horz" wrap="square" lIns="91404" tIns="45702" rIns="91404" bIns="45702" numCol="1" anchor="t" anchorCtr="0" compatLnSpc="1"/>
            <a:lstStyle/>
            <a:p>
              <a:endParaRPr lang="zh-CN" altLang="en-US" sz="1800"/>
            </a:p>
          </p:txBody>
        </p:sp>
      </p:grpSp>
      <p:grpSp>
        <p:nvGrpSpPr>
          <p:cNvPr id="7" name="组合 6"/>
          <p:cNvGrpSpPr/>
          <p:nvPr/>
        </p:nvGrpSpPr>
        <p:grpSpPr>
          <a:xfrm>
            <a:off x="8653208" y="225610"/>
            <a:ext cx="3232801" cy="874255"/>
            <a:chOff x="8653208" y="225610"/>
            <a:chExt cx="3232801" cy="874255"/>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3208" y="225610"/>
              <a:ext cx="872352" cy="874255"/>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1949" y="355596"/>
              <a:ext cx="2214060" cy="576387"/>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WVmMGU2MTY5NTJmNmEwMDg0ODE1YTJmZDczNDExOG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27766</TotalTime>
  <Words>3312</Words>
  <Application>Microsoft Office PowerPoint</Application>
  <PresentationFormat>宽屏</PresentationFormat>
  <Paragraphs>203</Paragraphs>
  <Slides>20</Slides>
  <Notes>18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黑体</vt:lpstr>
      <vt:lpstr>Cambria Math</vt:lpstr>
      <vt:lpstr>Times New Roman</vt:lpstr>
      <vt:lpstr>等线 Light</vt:lpstr>
      <vt:lpstr>Arial</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Zeqi Li</cp:lastModifiedBy>
  <cp:revision>2051</cp:revision>
  <dcterms:created xsi:type="dcterms:W3CDTF">2021-01-31T05:38:00Z</dcterms:created>
  <dcterms:modified xsi:type="dcterms:W3CDTF">2025-01-03T10:24:20Z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D847D2290275408BAC8C266CB9B4DD52_13</vt:lpwstr>
  </property>
</Properties>
</file>