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22"/>
  </p:notesMasterIdLst>
  <p:handoutMasterIdLst>
    <p:handoutMasterId r:id="rId23"/>
  </p:handoutMasterIdLst>
  <p:sldIdLst>
    <p:sldId id="467" r:id="rId2"/>
    <p:sldId id="468" r:id="rId3"/>
    <p:sldId id="471" r:id="rId4"/>
    <p:sldId id="498" r:id="rId5"/>
    <p:sldId id="489" r:id="rId6"/>
    <p:sldId id="492" r:id="rId7"/>
    <p:sldId id="509" r:id="rId8"/>
    <p:sldId id="500" r:id="rId9"/>
    <p:sldId id="491" r:id="rId10"/>
    <p:sldId id="501" r:id="rId11"/>
    <p:sldId id="510" r:id="rId12"/>
    <p:sldId id="511" r:id="rId13"/>
    <p:sldId id="470" r:id="rId14"/>
    <p:sldId id="507" r:id="rId15"/>
    <p:sldId id="494" r:id="rId16"/>
    <p:sldId id="512" r:id="rId17"/>
    <p:sldId id="513" r:id="rId18"/>
    <p:sldId id="462" r:id="rId19"/>
    <p:sldId id="484" r:id="rId20"/>
    <p:sldId id="281" r:id="rId21"/>
  </p:sldIdLst>
  <p:sldSz cx="12192000" cy="6858000"/>
  <p:notesSz cx="6858000" cy="9144000"/>
  <p:embeddedFontLst>
    <p:embeddedFont>
      <p:font typeface="等线" panose="02010600030101010101" pitchFamily="2" charset="-122"/>
      <p:regular r:id="rId24"/>
      <p:bold r:id="rId25"/>
    </p:embeddedFont>
    <p:embeddedFont>
      <p:font typeface="等线 Light" panose="02010600030101010101" pitchFamily="2" charset="-122"/>
      <p:regular r:id="rId26"/>
    </p:embeddedFont>
    <p:embeddedFont>
      <p:font typeface="黑体" panose="02010609060101010101" pitchFamily="49" charset="-122"/>
      <p:regular r:id="rId27"/>
    </p:embeddedFont>
  </p:embeddedFontLst>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66" userDrawn="1">
          <p15:clr>
            <a:srgbClr val="A4A3A4"/>
          </p15:clr>
        </p15:guide>
        <p15:guide id="2" pos="401" userDrawn="1">
          <p15:clr>
            <a:srgbClr val="A4A3A4"/>
          </p15:clr>
        </p15:guide>
        <p15:guide id="3" pos="72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4A66"/>
    <a:srgbClr val="054C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4599F94E-CEE6-441E-89CC-EB005ECD8F06}">
      <a14:m xmlns:a14="http://schemas.microsoft.com/office/drawing/2010/main">
        <m:mathPr xmlns:m="http://schemas.openxmlformats.org/officeDocument/2006/math">
          <m:brkBin m:val="before"/>
          <m:brkBinSub m:val="--"/>
        </m:mathPr>
      </a14:m>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31" autoAdjust="0"/>
    <p:restoredTop sz="92925" autoAdjust="0"/>
  </p:normalViewPr>
  <p:slideViewPr>
    <p:cSldViewPr snapToGrid="0" showGuides="1">
      <p:cViewPr varScale="1">
        <p:scale>
          <a:sx n="126" d="100"/>
          <a:sy n="126" d="100"/>
        </p:scale>
        <p:origin x="192" y="126"/>
      </p:cViewPr>
      <p:guideLst>
        <p:guide orient="horz" pos="966"/>
        <p:guide pos="401"/>
        <p:guide pos="721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2025/4/24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9951AC-12C4-4AB0-AB07-F861520F01AE}" type="datetimeFigureOut">
              <a:rPr lang="zh-CN" altLang="en-US" smtClean="0"/>
              <a:t>2025/4/24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DC203-6577-46B1-B702-CEABC5366456}"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CD6DC203-6577-46B1-B702-CEABC5366456}" type="slidenum">
              <a:rPr lang="zh-CN" altLang="en-US" smtClean="0"/>
              <a:t>1</a:t>
            </a:fld>
            <a:endParaRPr lang="zh-CN" altLang="en-US"/>
          </a:p>
        </p:txBody>
      </p:sp>
    </p:spTree>
    <p:extLst>
      <p:ext uri="{BB962C8B-B14F-4D97-AF65-F5344CB8AC3E}">
        <p14:creationId xmlns:p14="http://schemas.microsoft.com/office/powerpoint/2010/main" val="747215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B4CE3-1422-11EF-4320-BEEBDCD89BD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6223AF4-F19A-D7D9-5051-125A7D919ED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81428AE-C807-59F2-2CE0-59442D47E7B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504EB9D-AFA4-2548-A696-9520F3FFEBB3}"/>
              </a:ext>
            </a:extLst>
          </p:cNvPr>
          <p:cNvSpPr>
            <a:spLocks noGrp="1"/>
          </p:cNvSpPr>
          <p:nvPr>
            <p:ph type="sldNum" sz="quarter" idx="5"/>
          </p:nvPr>
        </p:nvSpPr>
        <p:spPr/>
        <p:txBody>
          <a:bodyPr/>
          <a:lstStyle/>
          <a:p>
            <a:fld id="{CD6DC203-6577-46B1-B702-CEABC5366456}" type="slidenum">
              <a:rPr lang="zh-CN" altLang="en-US" smtClean="0"/>
              <a:t>3</a:t>
            </a:fld>
            <a:endParaRPr lang="zh-CN" altLang="en-US"/>
          </a:p>
        </p:txBody>
      </p:sp>
    </p:spTree>
    <p:extLst>
      <p:ext uri="{BB962C8B-B14F-4D97-AF65-F5344CB8AC3E}">
        <p14:creationId xmlns:p14="http://schemas.microsoft.com/office/powerpoint/2010/main" val="3140017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EDAF4-B77B-490F-1B0E-C3B1BD331FE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78112A0-4B78-B5E1-E361-FFCF353EF13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CBB0B5C-1143-B1F7-7B00-E247D55D52D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8939FFF-A0A2-0EB6-A966-87D28755347E}"/>
              </a:ext>
            </a:extLst>
          </p:cNvPr>
          <p:cNvSpPr>
            <a:spLocks noGrp="1"/>
          </p:cNvSpPr>
          <p:nvPr>
            <p:ph type="sldNum" sz="quarter" idx="5"/>
          </p:nvPr>
        </p:nvSpPr>
        <p:spPr/>
        <p:txBody>
          <a:bodyPr/>
          <a:lstStyle/>
          <a:p>
            <a:fld id="{CD6DC203-6577-46B1-B702-CEABC5366456}" type="slidenum">
              <a:rPr lang="zh-CN" altLang="en-US" smtClean="0"/>
              <a:t>4</a:t>
            </a:fld>
            <a:endParaRPr lang="zh-CN" altLang="en-US"/>
          </a:p>
        </p:txBody>
      </p:sp>
    </p:spTree>
    <p:extLst>
      <p:ext uri="{BB962C8B-B14F-4D97-AF65-F5344CB8AC3E}">
        <p14:creationId xmlns:p14="http://schemas.microsoft.com/office/powerpoint/2010/main" val="1784006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44698-E20F-E0FC-960E-E42992BC33E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0D98481-F02C-694A-EF94-0010A98A2A5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FCAE5AE-CD14-534F-BEA3-B5094C37176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C0C4FCB7-1F4E-ED93-EFD7-8C45084B0F3F}"/>
              </a:ext>
            </a:extLst>
          </p:cNvPr>
          <p:cNvSpPr>
            <a:spLocks noGrp="1"/>
          </p:cNvSpPr>
          <p:nvPr>
            <p:ph type="sldNum" sz="quarter" idx="5"/>
          </p:nvPr>
        </p:nvSpPr>
        <p:spPr/>
        <p:txBody>
          <a:bodyPr/>
          <a:lstStyle/>
          <a:p>
            <a:fld id="{CD6DC203-6577-46B1-B702-CEABC5366456}" type="slidenum">
              <a:rPr lang="zh-CN" altLang="en-US" smtClean="0"/>
              <a:t>5</a:t>
            </a:fld>
            <a:endParaRPr lang="zh-CN" altLang="en-US"/>
          </a:p>
        </p:txBody>
      </p:sp>
    </p:spTree>
    <p:extLst>
      <p:ext uri="{BB962C8B-B14F-4D97-AF65-F5344CB8AC3E}">
        <p14:creationId xmlns:p14="http://schemas.microsoft.com/office/powerpoint/2010/main" val="3194645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FA4EF-52D9-16D8-61E6-5C2CCA596FC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2E656F2-FD76-052A-E355-96B998E391E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F440E62-586A-1A5F-B12C-0C9CC0B0087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7779151-4D9B-352A-AC76-5867FD400471}"/>
              </a:ext>
            </a:extLst>
          </p:cNvPr>
          <p:cNvSpPr>
            <a:spLocks noGrp="1"/>
          </p:cNvSpPr>
          <p:nvPr>
            <p:ph type="sldNum" sz="quarter" idx="5"/>
          </p:nvPr>
        </p:nvSpPr>
        <p:spPr/>
        <p:txBody>
          <a:bodyPr/>
          <a:lstStyle/>
          <a:p>
            <a:fld id="{CD6DC203-6577-46B1-B702-CEABC5366456}" type="slidenum">
              <a:rPr lang="zh-CN" altLang="en-US" smtClean="0"/>
              <a:t>6</a:t>
            </a:fld>
            <a:endParaRPr lang="zh-CN" altLang="en-US"/>
          </a:p>
        </p:txBody>
      </p:sp>
    </p:spTree>
    <p:extLst>
      <p:ext uri="{BB962C8B-B14F-4D97-AF65-F5344CB8AC3E}">
        <p14:creationId xmlns:p14="http://schemas.microsoft.com/office/powerpoint/2010/main" val="3546225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56327-3C5B-FAB4-A40D-8440431F53A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79D2B5E-0552-287F-D721-F589FD2079B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F34403A-A035-966E-DDE0-077619EFF87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4AC6332-F820-E775-F03F-CEA09762A7D4}"/>
              </a:ext>
            </a:extLst>
          </p:cNvPr>
          <p:cNvSpPr>
            <a:spLocks noGrp="1"/>
          </p:cNvSpPr>
          <p:nvPr>
            <p:ph type="sldNum" sz="quarter" idx="5"/>
          </p:nvPr>
        </p:nvSpPr>
        <p:spPr/>
        <p:txBody>
          <a:bodyPr/>
          <a:lstStyle/>
          <a:p>
            <a:fld id="{CD6DC203-6577-46B1-B702-CEABC5366456}" type="slidenum">
              <a:rPr lang="zh-CN" altLang="en-US" smtClean="0"/>
              <a:t>7</a:t>
            </a:fld>
            <a:endParaRPr lang="zh-CN" altLang="en-US"/>
          </a:p>
        </p:txBody>
      </p:sp>
    </p:spTree>
    <p:extLst>
      <p:ext uri="{BB962C8B-B14F-4D97-AF65-F5344CB8AC3E}">
        <p14:creationId xmlns:p14="http://schemas.microsoft.com/office/powerpoint/2010/main" val="6482024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5D25B-94B5-0A95-7CB8-AF9ABBD387E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D9E8B5C-DC9E-D6C3-287F-648BBA76A3F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A3455FF-0D13-6438-74A9-15FF82BC5B6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3CF631B-D4EC-E08A-8A28-173DD29E1F92}"/>
              </a:ext>
            </a:extLst>
          </p:cNvPr>
          <p:cNvSpPr>
            <a:spLocks noGrp="1"/>
          </p:cNvSpPr>
          <p:nvPr>
            <p:ph type="sldNum" sz="quarter" idx="5"/>
          </p:nvPr>
        </p:nvSpPr>
        <p:spPr/>
        <p:txBody>
          <a:bodyPr/>
          <a:lstStyle/>
          <a:p>
            <a:fld id="{CD6DC203-6577-46B1-B702-CEABC5366456}" type="slidenum">
              <a:rPr lang="zh-CN" altLang="en-US" smtClean="0"/>
              <a:t>8</a:t>
            </a:fld>
            <a:endParaRPr lang="zh-CN" altLang="en-US"/>
          </a:p>
        </p:txBody>
      </p:sp>
    </p:spTree>
    <p:extLst>
      <p:ext uri="{BB962C8B-B14F-4D97-AF65-F5344CB8AC3E}">
        <p14:creationId xmlns:p14="http://schemas.microsoft.com/office/powerpoint/2010/main" val="21103759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88394-0A41-4844-AE43-2B0DB41DDC0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B0C144F-0FBE-B0D3-8AE8-95A72A56481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3D7EC3E-59D0-661D-3392-746DF3F97B9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643621B-68C9-6300-4621-1BAD903ED020}"/>
              </a:ext>
            </a:extLst>
          </p:cNvPr>
          <p:cNvSpPr>
            <a:spLocks noGrp="1"/>
          </p:cNvSpPr>
          <p:nvPr>
            <p:ph type="sldNum" sz="quarter" idx="5"/>
          </p:nvPr>
        </p:nvSpPr>
        <p:spPr/>
        <p:txBody>
          <a:bodyPr/>
          <a:lstStyle/>
          <a:p>
            <a:fld id="{CD6DC203-6577-46B1-B702-CEABC5366456}" type="slidenum">
              <a:rPr lang="zh-CN" altLang="en-US" smtClean="0"/>
              <a:t>9</a:t>
            </a:fld>
            <a:endParaRPr lang="zh-CN" altLang="en-US"/>
          </a:p>
        </p:txBody>
      </p:sp>
    </p:spTree>
    <p:extLst>
      <p:ext uri="{BB962C8B-B14F-4D97-AF65-F5344CB8AC3E}">
        <p14:creationId xmlns:p14="http://schemas.microsoft.com/office/powerpoint/2010/main" val="668448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B2E3B-4E35-A3E8-1277-E9BC5A4F161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99830AB-0312-ACAE-80E5-E16E9C12A3E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6523EE7-61FA-B951-D02B-06DA554ED3E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F738303A-E560-23D7-EA6B-C5DD04E19B83}"/>
              </a:ext>
            </a:extLst>
          </p:cNvPr>
          <p:cNvSpPr>
            <a:spLocks noGrp="1"/>
          </p:cNvSpPr>
          <p:nvPr>
            <p:ph type="sldNum" sz="quarter" idx="5"/>
          </p:nvPr>
        </p:nvSpPr>
        <p:spPr/>
        <p:txBody>
          <a:bodyPr/>
          <a:lstStyle/>
          <a:p>
            <a:fld id="{CD6DC203-6577-46B1-B702-CEABC5366456}" type="slidenum">
              <a:rPr lang="zh-CN" altLang="en-US" smtClean="0"/>
              <a:t>10</a:t>
            </a:fld>
            <a:endParaRPr lang="zh-CN" altLang="en-US"/>
          </a:p>
        </p:txBody>
      </p:sp>
    </p:spTree>
    <p:extLst>
      <p:ext uri="{BB962C8B-B14F-4D97-AF65-F5344CB8AC3E}">
        <p14:creationId xmlns:p14="http://schemas.microsoft.com/office/powerpoint/2010/main" val="225460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85FFB-B882-81C1-018E-6A934D9CDCD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CF631A2-395A-5812-167F-10822CE19E8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1C5D525-CC1F-BCD7-AD56-93CFF4BC48A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7B3E7E6-635C-C67F-B24C-8E52FC96555C}"/>
              </a:ext>
            </a:extLst>
          </p:cNvPr>
          <p:cNvSpPr>
            <a:spLocks noGrp="1"/>
          </p:cNvSpPr>
          <p:nvPr>
            <p:ph type="sldNum" sz="quarter" idx="5"/>
          </p:nvPr>
        </p:nvSpPr>
        <p:spPr/>
        <p:txBody>
          <a:bodyPr/>
          <a:lstStyle/>
          <a:p>
            <a:fld id="{CD6DC203-6577-46B1-B702-CEABC5366456}" type="slidenum">
              <a:rPr lang="zh-CN" altLang="en-US" smtClean="0"/>
              <a:t>11</a:t>
            </a:fld>
            <a:endParaRPr lang="zh-CN" altLang="en-US"/>
          </a:p>
        </p:txBody>
      </p:sp>
    </p:spTree>
    <p:extLst>
      <p:ext uri="{BB962C8B-B14F-4D97-AF65-F5344CB8AC3E}">
        <p14:creationId xmlns:p14="http://schemas.microsoft.com/office/powerpoint/2010/main" val="6713894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B02F9-4BD6-1EEA-5C3D-7F46262C155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2F82CFF-6ADD-5E18-5629-BA7BCDDB551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5EA039C-AE0A-8194-0A82-3734E51CD9A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26565BF-CB9E-2CEB-972C-B0AE55DF6C21}"/>
              </a:ext>
            </a:extLst>
          </p:cNvPr>
          <p:cNvSpPr>
            <a:spLocks noGrp="1"/>
          </p:cNvSpPr>
          <p:nvPr>
            <p:ph type="sldNum" sz="quarter" idx="5"/>
          </p:nvPr>
        </p:nvSpPr>
        <p:spPr/>
        <p:txBody>
          <a:bodyPr/>
          <a:lstStyle/>
          <a:p>
            <a:fld id="{CD6DC203-6577-46B1-B702-CEABC5366456}" type="slidenum">
              <a:rPr lang="zh-CN" altLang="en-US" smtClean="0"/>
              <a:t>12</a:t>
            </a:fld>
            <a:endParaRPr lang="zh-CN" altLang="en-US"/>
          </a:p>
        </p:txBody>
      </p:sp>
    </p:spTree>
    <p:extLst>
      <p:ext uri="{BB962C8B-B14F-4D97-AF65-F5344CB8AC3E}">
        <p14:creationId xmlns:p14="http://schemas.microsoft.com/office/powerpoint/2010/main" val="1218501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E4379-10BF-A367-BB67-1CCF75BA1BE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65FB83A-2EF5-B003-A78D-56B4BA79E128}"/>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00029E86-D2F5-6388-B3A1-79C7F227B9BF}"/>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6466480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DC9FF-02E9-5118-7BCC-698231EB3AC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4DFBF54-D007-6DFC-A28C-D307954A9DC6}"/>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47E7CB7E-C32C-B96C-29C6-D447E1F1CF81}"/>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975838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0AB1B-EC8B-F906-4775-9B9821F274E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F0FAA7D-98C7-E5BC-F882-E8C726AC4321}"/>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2B39103A-CD53-8F33-721B-FEEB0AC20871}"/>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5509359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D7437-5481-86D3-F1E3-C2D7B612242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9CD09F6-D14D-0DD8-6B06-68C5F13B1D59}"/>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DEBB9448-1EF4-807D-E49C-0753A3FA8F7A}"/>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11155143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EDBFE-C7C2-34EB-6B38-C78BF9A3E26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11DB1E6-3197-EBAD-F888-D35EDDA31E9F}"/>
              </a:ext>
            </a:extLst>
          </p:cNvPr>
          <p:cNvSpPr>
            <a:spLocks noGrp="1" noRot="1" noChangeAspect="1"/>
          </p:cNvSpPr>
          <p:nvPr>
            <p:ph type="sldImg" idx="2"/>
          </p:nvPr>
        </p:nvSpPr>
        <p:spPr/>
      </p:sp>
      <p:sp>
        <p:nvSpPr>
          <p:cNvPr id="3" name="文本占位符 2">
            <a:extLst>
              <a:ext uri="{FF2B5EF4-FFF2-40B4-BE49-F238E27FC236}">
                <a16:creationId xmlns:a16="http://schemas.microsoft.com/office/drawing/2014/main" id="{0463C37F-570A-F913-1361-BACFD5833331}"/>
              </a:ext>
            </a:extLst>
          </p:cNvPr>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3729397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extLst>
      <p:ext uri="{BB962C8B-B14F-4D97-AF65-F5344CB8AC3E}">
        <p14:creationId xmlns:p14="http://schemas.microsoft.com/office/powerpoint/2010/main" val="2016291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50C17-8796-B095-50ED-02B467E57E3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A802530-6911-BBDA-4834-A5E1BCE026A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046E128-AB7D-8C72-E16F-419239C6E36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15B4E2A-DEF5-EF10-0B67-28A006C2F3C4}"/>
              </a:ext>
            </a:extLst>
          </p:cNvPr>
          <p:cNvSpPr>
            <a:spLocks noGrp="1"/>
          </p:cNvSpPr>
          <p:nvPr>
            <p:ph type="sldNum" sz="quarter" idx="5"/>
          </p:nvPr>
        </p:nvSpPr>
        <p:spPr/>
        <p:txBody>
          <a:bodyPr/>
          <a:lstStyle/>
          <a:p>
            <a:fld id="{CD6DC203-6577-46B1-B702-CEABC5366456}" type="slidenum">
              <a:rPr lang="zh-CN" altLang="en-US" smtClean="0"/>
              <a:t>19</a:t>
            </a:fld>
            <a:endParaRPr lang="zh-CN" altLang="en-US"/>
          </a:p>
        </p:txBody>
      </p:sp>
    </p:spTree>
    <p:extLst>
      <p:ext uri="{BB962C8B-B14F-4D97-AF65-F5344CB8AC3E}">
        <p14:creationId xmlns:p14="http://schemas.microsoft.com/office/powerpoint/2010/main" val="42106487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2AB02CD-2EAD-4738-A8EB-584CA741DD4E}" type="datetimeFigureOut">
              <a:rPr lang="zh-CN" altLang="en-US" smtClean="0"/>
              <a:t>2025/4/24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842B7A5-DBE5-4457-89A3-B4D5DD6E8F3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AB02CD-2EAD-4738-A8EB-584CA741DD4E}" type="datetimeFigureOut">
              <a:rPr lang="zh-CN" altLang="en-US" smtClean="0"/>
              <a:t>2025/4/24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42B7A5-DBE5-4457-89A3-B4D5DD6E8F3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p:cNvSpPr>
            <a:spLocks noChangeArrowheads="1"/>
          </p:cNvSpPr>
          <p:nvPr/>
        </p:nvSpPr>
        <p:spPr bwMode="auto">
          <a:xfrm>
            <a:off x="1415645" y="1844824"/>
            <a:ext cx="3000601" cy="3019414"/>
          </a:xfrm>
          <a:prstGeom prst="ellipse">
            <a:avLst/>
          </a:prstGeom>
          <a:gradFill flip="none" rotWithShape="1">
            <a:gsLst>
              <a:gs pos="100000">
                <a:schemeClr val="bg2"/>
              </a:gs>
              <a:gs pos="0">
                <a:srgbClr val="F8F8F8"/>
              </a:gs>
            </a:gsLst>
            <a:path path="circle">
              <a:fillToRect l="50000" t="50000" r="50000" b="50000"/>
            </a:path>
            <a:tileRect/>
          </a:gradFill>
          <a:ln>
            <a:noFill/>
          </a:ln>
          <a:effectLst>
            <a:outerShdw blurRad="152400" dist="38100" algn="l" rotWithShape="0">
              <a:prstClr val="black">
                <a:alpha val="53000"/>
              </a:prstClr>
            </a:outerShdw>
          </a:effectLst>
        </p:spPr>
        <p:txBody>
          <a:bodyPr vert="horz" wrap="square" lIns="91440" tIns="45720" rIns="91440" bIns="45720" numCol="1" anchor="t" anchorCtr="0" compatLnSpc="1"/>
          <a:lstStyle/>
          <a:p>
            <a:endParaRPr lang="zh-CN" altLang="en-US"/>
          </a:p>
        </p:txBody>
      </p:sp>
      <p:sp>
        <p:nvSpPr>
          <p:cNvPr id="3" name="Freeform 6"/>
          <p:cNvSpPr/>
          <p:nvPr/>
        </p:nvSpPr>
        <p:spPr bwMode="auto">
          <a:xfrm>
            <a:off x="3851772" y="2165425"/>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sp>
        <p:nvSpPr>
          <p:cNvPr id="4" name="Freeform 7"/>
          <p:cNvSpPr/>
          <p:nvPr/>
        </p:nvSpPr>
        <p:spPr bwMode="auto">
          <a:xfrm>
            <a:off x="0" y="2165425"/>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rgbClr val="354A66"/>
          </a:solidFill>
          <a:ln>
            <a:noFill/>
          </a:ln>
        </p:spPr>
        <p:txBody>
          <a:bodyPr vert="horz" wrap="square" lIns="91440" tIns="45720" rIns="91440" bIns="45720" numCol="1" anchor="t" anchorCtr="0" compatLnSpc="1"/>
          <a:lstStyle/>
          <a:p>
            <a:endParaRPr lang="zh-CN" altLang="en-US"/>
          </a:p>
        </p:txBody>
      </p:sp>
      <p:sp>
        <p:nvSpPr>
          <p:cNvPr id="10" name="文本框 9"/>
          <p:cNvSpPr txBox="1"/>
          <p:nvPr/>
        </p:nvSpPr>
        <p:spPr>
          <a:xfrm>
            <a:off x="4744590" y="2551837"/>
            <a:ext cx="7447410" cy="1754326"/>
          </a:xfrm>
          <a:prstGeom prst="rect">
            <a:avLst/>
          </a:prstGeom>
          <a:noFill/>
        </p:spPr>
        <p:txBody>
          <a:bodyPr wrap="square" rtlCol="0">
            <a:spAutoFit/>
          </a:bodyPr>
          <a:lstStyle/>
          <a:p>
            <a:r>
              <a:rPr kumimoji="1" lang="en-US" altLang="zh-CN" sz="3600" b="1" dirty="0">
                <a:solidFill>
                  <a:schemeClr val="bg1"/>
                </a:solidFill>
                <a:latin typeface="黑体" panose="02010609060101010101" charset="-122"/>
                <a:ea typeface="黑体" panose="02010609060101010101" charset="-122"/>
                <a:cs typeface="+mn-ea"/>
                <a:sym typeface="+mn-lt"/>
              </a:rPr>
              <a:t>Dynamic Updates for Language Adaptation in Visual-Language Tracking</a:t>
            </a:r>
          </a:p>
        </p:txBody>
      </p:sp>
      <p:sp>
        <p:nvSpPr>
          <p:cNvPr id="24" name="Freeform 25"/>
          <p:cNvSpPr>
            <a:spLocks noEditPoints="1"/>
          </p:cNvSpPr>
          <p:nvPr/>
        </p:nvSpPr>
        <p:spPr bwMode="auto">
          <a:xfrm>
            <a:off x="1752085" y="2468446"/>
            <a:ext cx="2327720" cy="1921108"/>
          </a:xfrm>
          <a:custGeom>
            <a:avLst/>
            <a:gdLst>
              <a:gd name="T0" fmla="*/ 571 w 1073"/>
              <a:gd name="T1" fmla="*/ 667 h 884"/>
              <a:gd name="T2" fmla="*/ 41 w 1073"/>
              <a:gd name="T3" fmla="*/ 596 h 884"/>
              <a:gd name="T4" fmla="*/ 912 w 1073"/>
              <a:gd name="T5" fmla="*/ 619 h 884"/>
              <a:gd name="T6" fmla="*/ 899 w 1073"/>
              <a:gd name="T7" fmla="*/ 602 h 884"/>
              <a:gd name="T8" fmla="*/ 566 w 1073"/>
              <a:gd name="T9" fmla="*/ 634 h 884"/>
              <a:gd name="T10" fmla="*/ 45 w 1073"/>
              <a:gd name="T11" fmla="*/ 382 h 884"/>
              <a:gd name="T12" fmla="*/ 577 w 1073"/>
              <a:gd name="T13" fmla="*/ 651 h 884"/>
              <a:gd name="T14" fmla="*/ 911 w 1073"/>
              <a:gd name="T15" fmla="*/ 489 h 884"/>
              <a:gd name="T16" fmla="*/ 566 w 1073"/>
              <a:gd name="T17" fmla="*/ 634 h 884"/>
              <a:gd name="T18" fmla="*/ 788 w 1073"/>
              <a:gd name="T19" fmla="*/ 456 h 884"/>
              <a:gd name="T20" fmla="*/ 779 w 1073"/>
              <a:gd name="T21" fmla="*/ 348 h 884"/>
              <a:gd name="T22" fmla="*/ 224 w 1073"/>
              <a:gd name="T23" fmla="*/ 340 h 884"/>
              <a:gd name="T24" fmla="*/ 56 w 1073"/>
              <a:gd name="T25" fmla="*/ 377 h 884"/>
              <a:gd name="T26" fmla="*/ 566 w 1073"/>
              <a:gd name="T27" fmla="*/ 867 h 884"/>
              <a:gd name="T28" fmla="*/ 45 w 1073"/>
              <a:gd name="T29" fmla="*/ 614 h 884"/>
              <a:gd name="T30" fmla="*/ 577 w 1073"/>
              <a:gd name="T31" fmla="*/ 884 h 884"/>
              <a:gd name="T32" fmla="*/ 911 w 1073"/>
              <a:gd name="T33" fmla="*/ 722 h 884"/>
              <a:gd name="T34" fmla="*/ 566 w 1073"/>
              <a:gd name="T35" fmla="*/ 867 h 884"/>
              <a:gd name="T36" fmla="*/ 839 w 1073"/>
              <a:gd name="T37" fmla="*/ 271 h 884"/>
              <a:gd name="T38" fmla="*/ 831 w 1073"/>
              <a:gd name="T39" fmla="*/ 290 h 884"/>
              <a:gd name="T40" fmla="*/ 836 w 1073"/>
              <a:gd name="T41" fmla="*/ 318 h 884"/>
              <a:gd name="T42" fmla="*/ 814 w 1073"/>
              <a:gd name="T43" fmla="*/ 443 h 884"/>
              <a:gd name="T44" fmla="*/ 877 w 1073"/>
              <a:gd name="T45" fmla="*/ 333 h 884"/>
              <a:gd name="T46" fmla="*/ 870 w 1073"/>
              <a:gd name="T47" fmla="*/ 306 h 884"/>
              <a:gd name="T48" fmla="*/ 876 w 1073"/>
              <a:gd name="T49" fmla="*/ 277 h 884"/>
              <a:gd name="T50" fmla="*/ 869 w 1073"/>
              <a:gd name="T51" fmla="*/ 179 h 884"/>
              <a:gd name="T52" fmla="*/ 1067 w 1073"/>
              <a:gd name="T53" fmla="*/ 137 h 884"/>
              <a:gd name="T54" fmla="*/ 608 w 1073"/>
              <a:gd name="T55" fmla="*/ 4 h 884"/>
              <a:gd name="T56" fmla="*/ 325 w 1073"/>
              <a:gd name="T57" fmla="*/ 23 h 884"/>
              <a:gd name="T58" fmla="*/ 9 w 1073"/>
              <a:gd name="T59" fmla="*/ 61 h 884"/>
              <a:gd name="T60" fmla="*/ 377 w 1073"/>
              <a:gd name="T61" fmla="*/ 255 h 884"/>
              <a:gd name="T62" fmla="*/ 817 w 1073"/>
              <a:gd name="T63" fmla="*/ 188 h 884"/>
              <a:gd name="T64" fmla="*/ 494 w 1073"/>
              <a:gd name="T65" fmla="*/ 127 h 884"/>
              <a:gd name="T66" fmla="*/ 829 w 1073"/>
              <a:gd name="T67" fmla="*/ 161 h 884"/>
              <a:gd name="T68" fmla="*/ 756 w 1073"/>
              <a:gd name="T69" fmla="*/ 222 h 884"/>
              <a:gd name="T70" fmla="*/ 248 w 1073"/>
              <a:gd name="T71" fmla="*/ 340 h 884"/>
              <a:gd name="T72" fmla="*/ 367 w 1073"/>
              <a:gd name="T73" fmla="*/ 276 h 884"/>
              <a:gd name="T74" fmla="*/ 756 w 1073"/>
              <a:gd name="T75" fmla="*/ 222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3" h="884">
                <a:moveTo>
                  <a:pt x="564" y="750"/>
                </a:moveTo>
                <a:cubicBezTo>
                  <a:pt x="557" y="722"/>
                  <a:pt x="556" y="694"/>
                  <a:pt x="571" y="667"/>
                </a:cubicBezTo>
                <a:lnTo>
                  <a:pt x="42" y="497"/>
                </a:lnTo>
                <a:cubicBezTo>
                  <a:pt x="22" y="524"/>
                  <a:pt x="17" y="559"/>
                  <a:pt x="41" y="596"/>
                </a:cubicBezTo>
                <a:lnTo>
                  <a:pt x="575" y="767"/>
                </a:lnTo>
                <a:lnTo>
                  <a:pt x="912" y="619"/>
                </a:lnTo>
                <a:cubicBezTo>
                  <a:pt x="921" y="615"/>
                  <a:pt x="919" y="608"/>
                  <a:pt x="908" y="605"/>
                </a:cubicBezTo>
                <a:lnTo>
                  <a:pt x="899" y="602"/>
                </a:lnTo>
                <a:lnTo>
                  <a:pt x="564" y="750"/>
                </a:lnTo>
                <a:close/>
                <a:moveTo>
                  <a:pt x="566" y="634"/>
                </a:moveTo>
                <a:cubicBezTo>
                  <a:pt x="559" y="606"/>
                  <a:pt x="558" y="578"/>
                  <a:pt x="573" y="551"/>
                </a:cubicBezTo>
                <a:lnTo>
                  <a:pt x="45" y="382"/>
                </a:lnTo>
                <a:cubicBezTo>
                  <a:pt x="24" y="408"/>
                  <a:pt x="19" y="443"/>
                  <a:pt x="43" y="480"/>
                </a:cubicBezTo>
                <a:lnTo>
                  <a:pt x="577" y="651"/>
                </a:lnTo>
                <a:lnTo>
                  <a:pt x="914" y="503"/>
                </a:lnTo>
                <a:cubicBezTo>
                  <a:pt x="923" y="499"/>
                  <a:pt x="922" y="493"/>
                  <a:pt x="911" y="489"/>
                </a:cubicBezTo>
                <a:lnTo>
                  <a:pt x="902" y="486"/>
                </a:lnTo>
                <a:lnTo>
                  <a:pt x="566" y="634"/>
                </a:lnTo>
                <a:close/>
                <a:moveTo>
                  <a:pt x="584" y="546"/>
                </a:moveTo>
                <a:lnTo>
                  <a:pt x="788" y="456"/>
                </a:lnTo>
                <a:lnTo>
                  <a:pt x="803" y="355"/>
                </a:lnTo>
                <a:lnTo>
                  <a:pt x="779" y="348"/>
                </a:lnTo>
                <a:cubicBezTo>
                  <a:pt x="768" y="432"/>
                  <a:pt x="560" y="438"/>
                  <a:pt x="502" y="438"/>
                </a:cubicBezTo>
                <a:cubicBezTo>
                  <a:pt x="442" y="438"/>
                  <a:pt x="224" y="431"/>
                  <a:pt x="224" y="340"/>
                </a:cubicBezTo>
                <a:lnTo>
                  <a:pt x="224" y="303"/>
                </a:lnTo>
                <a:lnTo>
                  <a:pt x="56" y="377"/>
                </a:lnTo>
                <a:lnTo>
                  <a:pt x="584" y="546"/>
                </a:lnTo>
                <a:close/>
                <a:moveTo>
                  <a:pt x="566" y="867"/>
                </a:moveTo>
                <a:cubicBezTo>
                  <a:pt x="559" y="839"/>
                  <a:pt x="558" y="810"/>
                  <a:pt x="573" y="783"/>
                </a:cubicBezTo>
                <a:lnTo>
                  <a:pt x="45" y="614"/>
                </a:lnTo>
                <a:cubicBezTo>
                  <a:pt x="24" y="641"/>
                  <a:pt x="19" y="676"/>
                  <a:pt x="43" y="713"/>
                </a:cubicBezTo>
                <a:lnTo>
                  <a:pt x="577" y="884"/>
                </a:lnTo>
                <a:lnTo>
                  <a:pt x="914" y="735"/>
                </a:lnTo>
                <a:cubicBezTo>
                  <a:pt x="923" y="731"/>
                  <a:pt x="922" y="725"/>
                  <a:pt x="911" y="722"/>
                </a:cubicBezTo>
                <a:lnTo>
                  <a:pt x="902" y="719"/>
                </a:lnTo>
                <a:lnTo>
                  <a:pt x="566" y="867"/>
                </a:lnTo>
                <a:close/>
                <a:moveTo>
                  <a:pt x="839" y="173"/>
                </a:moveTo>
                <a:lnTo>
                  <a:pt x="839" y="271"/>
                </a:lnTo>
                <a:cubicBezTo>
                  <a:pt x="836" y="272"/>
                  <a:pt x="832" y="274"/>
                  <a:pt x="832" y="277"/>
                </a:cubicBezTo>
                <a:lnTo>
                  <a:pt x="831" y="290"/>
                </a:lnTo>
                <a:cubicBezTo>
                  <a:pt x="831" y="298"/>
                  <a:pt x="838" y="301"/>
                  <a:pt x="837" y="307"/>
                </a:cubicBezTo>
                <a:lnTo>
                  <a:pt x="836" y="318"/>
                </a:lnTo>
                <a:cubicBezTo>
                  <a:pt x="836" y="323"/>
                  <a:pt x="831" y="327"/>
                  <a:pt x="831" y="333"/>
                </a:cubicBezTo>
                <a:lnTo>
                  <a:pt x="814" y="443"/>
                </a:lnTo>
                <a:cubicBezTo>
                  <a:pt x="821" y="456"/>
                  <a:pt x="886" y="456"/>
                  <a:pt x="894" y="443"/>
                </a:cubicBezTo>
                <a:lnTo>
                  <a:pt x="877" y="333"/>
                </a:lnTo>
                <a:cubicBezTo>
                  <a:pt x="877" y="327"/>
                  <a:pt x="872" y="323"/>
                  <a:pt x="871" y="318"/>
                </a:cubicBezTo>
                <a:lnTo>
                  <a:pt x="870" y="306"/>
                </a:lnTo>
                <a:cubicBezTo>
                  <a:pt x="870" y="300"/>
                  <a:pt x="877" y="299"/>
                  <a:pt x="877" y="291"/>
                </a:cubicBezTo>
                <a:lnTo>
                  <a:pt x="876" y="277"/>
                </a:lnTo>
                <a:cubicBezTo>
                  <a:pt x="876" y="274"/>
                  <a:pt x="872" y="272"/>
                  <a:pt x="869" y="271"/>
                </a:cubicBezTo>
                <a:cubicBezTo>
                  <a:pt x="869" y="172"/>
                  <a:pt x="869" y="285"/>
                  <a:pt x="869" y="179"/>
                </a:cubicBezTo>
                <a:lnTo>
                  <a:pt x="1066" y="144"/>
                </a:lnTo>
                <a:cubicBezTo>
                  <a:pt x="1072" y="143"/>
                  <a:pt x="1073" y="140"/>
                  <a:pt x="1067" y="137"/>
                </a:cubicBezTo>
                <a:cubicBezTo>
                  <a:pt x="972" y="110"/>
                  <a:pt x="885" y="84"/>
                  <a:pt x="806" y="61"/>
                </a:cubicBezTo>
                <a:cubicBezTo>
                  <a:pt x="735" y="41"/>
                  <a:pt x="669" y="21"/>
                  <a:pt x="608" y="4"/>
                </a:cubicBezTo>
                <a:cubicBezTo>
                  <a:pt x="597" y="0"/>
                  <a:pt x="590" y="0"/>
                  <a:pt x="579" y="1"/>
                </a:cubicBezTo>
                <a:cubicBezTo>
                  <a:pt x="499" y="8"/>
                  <a:pt x="415" y="15"/>
                  <a:pt x="325" y="23"/>
                </a:cubicBezTo>
                <a:cubicBezTo>
                  <a:pt x="227" y="31"/>
                  <a:pt x="122" y="40"/>
                  <a:pt x="10" y="49"/>
                </a:cubicBezTo>
                <a:cubicBezTo>
                  <a:pt x="0" y="51"/>
                  <a:pt x="2" y="58"/>
                  <a:pt x="9" y="61"/>
                </a:cubicBezTo>
                <a:cubicBezTo>
                  <a:pt x="53" y="84"/>
                  <a:pt x="102" y="110"/>
                  <a:pt x="156" y="138"/>
                </a:cubicBezTo>
                <a:cubicBezTo>
                  <a:pt x="222" y="173"/>
                  <a:pt x="295" y="211"/>
                  <a:pt x="377" y="255"/>
                </a:cubicBezTo>
                <a:cubicBezTo>
                  <a:pt x="385" y="259"/>
                  <a:pt x="400" y="260"/>
                  <a:pt x="412" y="258"/>
                </a:cubicBezTo>
                <a:cubicBezTo>
                  <a:pt x="547" y="235"/>
                  <a:pt x="682" y="211"/>
                  <a:pt x="817" y="188"/>
                </a:cubicBezTo>
                <a:cubicBezTo>
                  <a:pt x="817" y="183"/>
                  <a:pt x="815" y="180"/>
                  <a:pt x="809" y="179"/>
                </a:cubicBezTo>
                <a:lnTo>
                  <a:pt x="494" y="127"/>
                </a:lnTo>
                <a:cubicBezTo>
                  <a:pt x="466" y="123"/>
                  <a:pt x="471" y="103"/>
                  <a:pt x="487" y="106"/>
                </a:cubicBezTo>
                <a:lnTo>
                  <a:pt x="829" y="161"/>
                </a:lnTo>
                <a:cubicBezTo>
                  <a:pt x="835" y="162"/>
                  <a:pt x="839" y="167"/>
                  <a:pt x="839" y="173"/>
                </a:cubicBezTo>
                <a:close/>
                <a:moveTo>
                  <a:pt x="756" y="222"/>
                </a:moveTo>
                <a:lnTo>
                  <a:pt x="756" y="340"/>
                </a:lnTo>
                <a:cubicBezTo>
                  <a:pt x="756" y="439"/>
                  <a:pt x="248" y="439"/>
                  <a:pt x="248" y="340"/>
                </a:cubicBezTo>
                <a:lnTo>
                  <a:pt x="248" y="213"/>
                </a:lnTo>
                <a:cubicBezTo>
                  <a:pt x="287" y="234"/>
                  <a:pt x="327" y="255"/>
                  <a:pt x="367" y="276"/>
                </a:cubicBezTo>
                <a:cubicBezTo>
                  <a:pt x="380" y="283"/>
                  <a:pt x="401" y="284"/>
                  <a:pt x="416" y="281"/>
                </a:cubicBezTo>
                <a:cubicBezTo>
                  <a:pt x="529" y="261"/>
                  <a:pt x="642" y="242"/>
                  <a:pt x="756" y="222"/>
                </a:cubicBezTo>
                <a:close/>
              </a:path>
            </a:pathLst>
          </a:custGeom>
          <a:solidFill>
            <a:srgbClr val="354A66"/>
          </a:solidFill>
          <a:ln>
            <a:noFill/>
          </a:ln>
        </p:spPr>
        <p:txBody>
          <a:bodyPr vert="horz" wrap="square" lIns="91404" tIns="45702" rIns="91404" bIns="45702" numCol="1" anchor="t" anchorCtr="0" compatLnSpc="1"/>
          <a:lstStyle/>
          <a:p>
            <a:endParaRPr lang="zh-CN" altLang="en-US" sz="1800"/>
          </a:p>
        </p:txBody>
      </p:sp>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83802" y="256044"/>
            <a:ext cx="828993" cy="853211"/>
          </a:xfrm>
          <a:prstGeom prst="rect">
            <a:avLst/>
          </a:prstGeom>
        </p:spPr>
      </p:pic>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9604" y="360567"/>
            <a:ext cx="2474405" cy="64416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5"/>
          <p:cNvSpPr>
            <a:spLocks noChangeArrowheads="1"/>
          </p:cNvSpPr>
          <p:nvPr/>
        </p:nvSpPr>
        <p:spPr bwMode="auto">
          <a:xfrm>
            <a:off x="1331939" y="1779122"/>
            <a:ext cx="3174999" cy="3184525"/>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TextBox 47"/>
          <p:cNvSpPr txBox="1"/>
          <p:nvPr/>
        </p:nvSpPr>
        <p:spPr>
          <a:xfrm>
            <a:off x="2081866" y="2564904"/>
            <a:ext cx="1723549" cy="1015663"/>
          </a:xfrm>
          <a:prstGeom prst="rect">
            <a:avLst/>
          </a:prstGeom>
          <a:noFill/>
        </p:spPr>
        <p:txBody>
          <a:bodyPr wrap="none" rtlCol="0">
            <a:spAutoFit/>
          </a:bodyPr>
          <a:lstStyle/>
          <a:p>
            <a:r>
              <a:rPr lang="zh-CN" altLang="en-US" sz="6000" dirty="0">
                <a:solidFill>
                  <a:schemeClr val="bg1"/>
                </a:solidFill>
                <a:latin typeface="黑体" panose="02010609060101010101" charset="-122"/>
                <a:ea typeface="黑体" panose="02010609060101010101" charset="-122"/>
              </a:rPr>
              <a:t>目录</a:t>
            </a:r>
          </a:p>
        </p:txBody>
      </p:sp>
      <p:sp>
        <p:nvSpPr>
          <p:cNvPr id="48" name="TextBox 49"/>
          <p:cNvSpPr txBox="1"/>
          <p:nvPr/>
        </p:nvSpPr>
        <p:spPr>
          <a:xfrm>
            <a:off x="1637095" y="3391637"/>
            <a:ext cx="2842830" cy="830997"/>
          </a:xfrm>
          <a:prstGeom prst="rect">
            <a:avLst/>
          </a:prstGeom>
          <a:noFill/>
        </p:spPr>
        <p:txBody>
          <a:bodyPr wrap="none" rtlCol="0">
            <a:spAutoFit/>
          </a:bodyPr>
          <a:lstStyle/>
          <a:p>
            <a:r>
              <a:rPr lang="en-US" altLang="zh-CN" sz="4800" dirty="0">
                <a:solidFill>
                  <a:schemeClr val="bg1"/>
                </a:solidFill>
                <a:latin typeface="黑体" panose="02010609060101010101" charset="-122"/>
                <a:ea typeface="黑体" panose="02010609060101010101" charset="-122"/>
              </a:rPr>
              <a:t>contents</a:t>
            </a:r>
            <a:endParaRPr lang="zh-CN" altLang="en-US" sz="4800" dirty="0">
              <a:solidFill>
                <a:schemeClr val="bg1"/>
              </a:solidFill>
              <a:latin typeface="黑体" panose="02010609060101010101" charset="-122"/>
              <a:ea typeface="黑体" panose="02010609060101010101" charset="-122"/>
            </a:endParaRPr>
          </a:p>
        </p:txBody>
      </p:sp>
      <p:sp>
        <p:nvSpPr>
          <p:cNvPr id="50" name="Freeform 6"/>
          <p:cNvSpPr/>
          <p:nvPr/>
        </p:nvSpPr>
        <p:spPr bwMode="auto">
          <a:xfrm flipH="1">
            <a:off x="0" y="2165425"/>
            <a:ext cx="1562665" cy="2527151"/>
          </a:xfrm>
          <a:custGeom>
            <a:avLst/>
            <a:gdLst>
              <a:gd name="connsiteX0" fmla="*/ 1636805 w 1636805"/>
              <a:gd name="connsiteY0" fmla="*/ 0 h 2527151"/>
              <a:gd name="connsiteX1" fmla="*/ 157161 w 1636805"/>
              <a:gd name="connsiteY1" fmla="*/ 0 h 2527151"/>
              <a:gd name="connsiteX2" fmla="*/ 647573 w 1636805"/>
              <a:gd name="connsiteY2" fmla="*/ 1232850 h 2527151"/>
              <a:gd name="connsiteX3" fmla="*/ 0 w 1636805"/>
              <a:gd name="connsiteY3" fmla="*/ 2527151 h 2527151"/>
              <a:gd name="connsiteX4" fmla="*/ 1636805 w 1636805"/>
              <a:gd name="connsiteY4" fmla="*/ 2527151 h 2527151"/>
              <a:gd name="connsiteX5" fmla="*/ 1636805 w 1636805"/>
              <a:gd name="connsiteY5" fmla="*/ 0 h 2527151"/>
              <a:gd name="connsiteX0" fmla="*/ 1562665 w 1562665"/>
              <a:gd name="connsiteY0" fmla="*/ 0 h 2527151"/>
              <a:gd name="connsiteX1" fmla="*/ 83021 w 1562665"/>
              <a:gd name="connsiteY1" fmla="*/ 0 h 2527151"/>
              <a:gd name="connsiteX2" fmla="*/ 573433 w 1562665"/>
              <a:gd name="connsiteY2" fmla="*/ 1232850 h 2527151"/>
              <a:gd name="connsiteX3" fmla="*/ 0 w 1562665"/>
              <a:gd name="connsiteY3" fmla="*/ 2527151 h 2527151"/>
              <a:gd name="connsiteX4" fmla="*/ 1562665 w 1562665"/>
              <a:gd name="connsiteY4" fmla="*/ 2527151 h 2527151"/>
              <a:gd name="connsiteX5" fmla="*/ 1562665 w 1562665"/>
              <a:gd name="connsiteY5" fmla="*/ 0 h 252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2665" h="2527151">
                <a:moveTo>
                  <a:pt x="1562665" y="0"/>
                </a:moveTo>
                <a:lnTo>
                  <a:pt x="83021" y="0"/>
                </a:lnTo>
                <a:cubicBezTo>
                  <a:pt x="404973" y="297673"/>
                  <a:pt x="573433" y="757954"/>
                  <a:pt x="573433" y="1232850"/>
                </a:cubicBezTo>
                <a:cubicBezTo>
                  <a:pt x="573433" y="1779863"/>
                  <a:pt x="411976" y="2231780"/>
                  <a:pt x="0" y="2527151"/>
                </a:cubicBezTo>
                <a:lnTo>
                  <a:pt x="1562665" y="2527151"/>
                </a:lnTo>
                <a:lnTo>
                  <a:pt x="1562665" y="0"/>
                </a:ln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sp>
        <p:nvSpPr>
          <p:cNvPr id="59" name="Freeform 6"/>
          <p:cNvSpPr/>
          <p:nvPr/>
        </p:nvSpPr>
        <p:spPr bwMode="auto">
          <a:xfrm>
            <a:off x="10132540" y="2165425"/>
            <a:ext cx="2059460" cy="2527151"/>
          </a:xfrm>
          <a:custGeom>
            <a:avLst/>
            <a:gdLst>
              <a:gd name="connsiteX0" fmla="*/ 1521195 w 1521195"/>
              <a:gd name="connsiteY0" fmla="*/ 0 h 2527151"/>
              <a:gd name="connsiteX1" fmla="*/ 41551 w 1521195"/>
              <a:gd name="connsiteY1" fmla="*/ 0 h 2527151"/>
              <a:gd name="connsiteX2" fmla="*/ 564914 w 1521195"/>
              <a:gd name="connsiteY2" fmla="*/ 1199898 h 2527151"/>
              <a:gd name="connsiteX3" fmla="*/ 0 w 1521195"/>
              <a:gd name="connsiteY3" fmla="*/ 2518913 h 2527151"/>
              <a:gd name="connsiteX4" fmla="*/ 1521195 w 1521195"/>
              <a:gd name="connsiteY4" fmla="*/ 2527151 h 2527151"/>
              <a:gd name="connsiteX5" fmla="*/ 1521195 w 1521195"/>
              <a:gd name="connsiteY5" fmla="*/ 0 h 2527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1195" h="2527151">
                <a:moveTo>
                  <a:pt x="1521195" y="0"/>
                </a:moveTo>
                <a:lnTo>
                  <a:pt x="41551" y="0"/>
                </a:lnTo>
                <a:cubicBezTo>
                  <a:pt x="363503" y="297673"/>
                  <a:pt x="564914" y="725002"/>
                  <a:pt x="564914" y="1199898"/>
                </a:cubicBezTo>
                <a:cubicBezTo>
                  <a:pt x="564914" y="1746911"/>
                  <a:pt x="411976" y="2223542"/>
                  <a:pt x="0" y="2518913"/>
                </a:cubicBezTo>
                <a:lnTo>
                  <a:pt x="1521195" y="2527151"/>
                </a:lnTo>
                <a:lnTo>
                  <a:pt x="1521195" y="0"/>
                </a:ln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grpSp>
        <p:nvGrpSpPr>
          <p:cNvPr id="30" name="组合 29"/>
          <p:cNvGrpSpPr/>
          <p:nvPr/>
        </p:nvGrpSpPr>
        <p:grpSpPr>
          <a:xfrm>
            <a:off x="4876101" y="1630005"/>
            <a:ext cx="4991902" cy="716409"/>
            <a:chOff x="4986941" y="1063501"/>
            <a:chExt cx="4991902" cy="716409"/>
          </a:xfrm>
        </p:grpSpPr>
        <p:sp>
          <p:nvSpPr>
            <p:cNvPr id="7" name="Oval 12"/>
            <p:cNvSpPr>
              <a:spLocks noChangeArrowheads="1"/>
            </p:cNvSpPr>
            <p:nvPr/>
          </p:nvSpPr>
          <p:spPr bwMode="auto">
            <a:xfrm>
              <a:off x="4986941" y="1063501"/>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1</a:t>
              </a:r>
              <a:endParaRPr lang="zh-CN" altLang="en-US" sz="2800" b="1" dirty="0">
                <a:solidFill>
                  <a:schemeClr val="bg1"/>
                </a:solidFill>
                <a:latin typeface="黑体" panose="02010609060101010101" charset="-122"/>
              </a:endParaRPr>
            </a:p>
          </p:txBody>
        </p:sp>
        <p:sp>
          <p:nvSpPr>
            <p:cNvPr id="4" name="Freeform 13"/>
            <p:cNvSpPr/>
            <p:nvPr/>
          </p:nvSpPr>
          <p:spPr bwMode="auto">
            <a:xfrm>
              <a:off x="6053882" y="1107732"/>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grpSp>
      <p:grpSp>
        <p:nvGrpSpPr>
          <p:cNvPr id="29" name="组合 28"/>
          <p:cNvGrpSpPr/>
          <p:nvPr/>
        </p:nvGrpSpPr>
        <p:grpSpPr>
          <a:xfrm>
            <a:off x="4876101" y="2590532"/>
            <a:ext cx="4991902" cy="716409"/>
            <a:chOff x="4986941" y="2048887"/>
            <a:chExt cx="4991902" cy="716409"/>
          </a:xfrm>
        </p:grpSpPr>
        <p:sp>
          <p:nvSpPr>
            <p:cNvPr id="8" name="Oval 12"/>
            <p:cNvSpPr>
              <a:spLocks noChangeArrowheads="1"/>
            </p:cNvSpPr>
            <p:nvPr/>
          </p:nvSpPr>
          <p:spPr bwMode="auto">
            <a:xfrm>
              <a:off x="4986941" y="2048887"/>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2</a:t>
              </a:r>
              <a:endParaRPr lang="zh-CN" altLang="en-US" sz="2800" b="1" dirty="0">
                <a:solidFill>
                  <a:schemeClr val="bg1"/>
                </a:solidFill>
                <a:latin typeface="黑体" panose="02010609060101010101" charset="-122"/>
              </a:endParaRPr>
            </a:p>
          </p:txBody>
        </p:sp>
        <p:sp>
          <p:nvSpPr>
            <p:cNvPr id="9" name="Freeform 13"/>
            <p:cNvSpPr/>
            <p:nvPr/>
          </p:nvSpPr>
          <p:spPr bwMode="auto">
            <a:xfrm>
              <a:off x="6053882" y="2093118"/>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0" name="矩形 9"/>
            <p:cNvSpPr/>
            <p:nvPr/>
          </p:nvSpPr>
          <p:spPr>
            <a:xfrm>
              <a:off x="6393709" y="2114703"/>
              <a:ext cx="1826142"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模型结构</a:t>
              </a:r>
            </a:p>
          </p:txBody>
        </p:sp>
      </p:grpSp>
      <p:grpSp>
        <p:nvGrpSpPr>
          <p:cNvPr id="25" name="组合 24"/>
          <p:cNvGrpSpPr/>
          <p:nvPr/>
        </p:nvGrpSpPr>
        <p:grpSpPr>
          <a:xfrm>
            <a:off x="4876101" y="3551059"/>
            <a:ext cx="4991902" cy="716409"/>
            <a:chOff x="4986941" y="3002190"/>
            <a:chExt cx="4991902" cy="716409"/>
          </a:xfrm>
        </p:grpSpPr>
        <p:sp>
          <p:nvSpPr>
            <p:cNvPr id="11" name="Oval 12"/>
            <p:cNvSpPr>
              <a:spLocks noChangeArrowheads="1"/>
            </p:cNvSpPr>
            <p:nvPr/>
          </p:nvSpPr>
          <p:spPr bwMode="auto">
            <a:xfrm>
              <a:off x="4986941" y="3002190"/>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3</a:t>
              </a:r>
              <a:endParaRPr lang="zh-CN" altLang="en-US" sz="2800" b="1" dirty="0">
                <a:solidFill>
                  <a:schemeClr val="bg1"/>
                </a:solidFill>
                <a:latin typeface="黑体" panose="02010609060101010101" charset="-122"/>
              </a:endParaRPr>
            </a:p>
          </p:txBody>
        </p:sp>
        <p:sp>
          <p:nvSpPr>
            <p:cNvPr id="13" name="Freeform 13"/>
            <p:cNvSpPr/>
            <p:nvPr/>
          </p:nvSpPr>
          <p:spPr bwMode="auto">
            <a:xfrm>
              <a:off x="6053882" y="3046421"/>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5" name="矩形 14"/>
            <p:cNvSpPr/>
            <p:nvPr/>
          </p:nvSpPr>
          <p:spPr>
            <a:xfrm>
              <a:off x="6393708" y="3073255"/>
              <a:ext cx="1826142"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实验结果</a:t>
              </a:r>
            </a:p>
          </p:txBody>
        </p:sp>
      </p:grpSp>
      <p:grpSp>
        <p:nvGrpSpPr>
          <p:cNvPr id="22" name="组合 21"/>
          <p:cNvGrpSpPr/>
          <p:nvPr/>
        </p:nvGrpSpPr>
        <p:grpSpPr>
          <a:xfrm>
            <a:off x="4876101" y="4511586"/>
            <a:ext cx="4991902" cy="716409"/>
            <a:chOff x="4986941" y="5002593"/>
            <a:chExt cx="4991902" cy="716409"/>
          </a:xfrm>
        </p:grpSpPr>
        <p:sp>
          <p:nvSpPr>
            <p:cNvPr id="19" name="Oval 12"/>
            <p:cNvSpPr>
              <a:spLocks noChangeArrowheads="1"/>
            </p:cNvSpPr>
            <p:nvPr/>
          </p:nvSpPr>
          <p:spPr bwMode="auto">
            <a:xfrm>
              <a:off x="4986941" y="5002593"/>
              <a:ext cx="704773" cy="716409"/>
            </a:xfrm>
            <a:prstGeom prst="ellipse">
              <a:avLst/>
            </a:prstGeom>
            <a:solidFill>
              <a:srgbClr val="354A66"/>
            </a:solidFill>
            <a:ln>
              <a:noFill/>
            </a:ln>
          </p:spPr>
          <p:txBody>
            <a:bodyPr vert="horz" wrap="square" lIns="91440" tIns="45720" rIns="91440" bIns="45720" numCol="1" anchor="t" anchorCtr="0" compatLnSpc="1"/>
            <a:lstStyle/>
            <a:p>
              <a:pPr algn="ctr"/>
              <a:r>
                <a:rPr lang="en-US" altLang="zh-CN" sz="2800" b="1" dirty="0">
                  <a:solidFill>
                    <a:schemeClr val="bg1"/>
                  </a:solidFill>
                  <a:latin typeface="黑体" panose="02010609060101010101" charset="-122"/>
                </a:rPr>
                <a:t>4</a:t>
              </a:r>
              <a:endParaRPr lang="zh-CN" altLang="en-US" sz="2800" b="1" dirty="0">
                <a:solidFill>
                  <a:schemeClr val="bg1"/>
                </a:solidFill>
                <a:latin typeface="黑体" panose="02010609060101010101" charset="-122"/>
              </a:endParaRPr>
            </a:p>
          </p:txBody>
        </p:sp>
        <p:sp>
          <p:nvSpPr>
            <p:cNvPr id="20" name="Freeform 13"/>
            <p:cNvSpPr/>
            <p:nvPr/>
          </p:nvSpPr>
          <p:spPr bwMode="auto">
            <a:xfrm>
              <a:off x="6053882" y="5046824"/>
              <a:ext cx="3924961" cy="653640"/>
            </a:xfrm>
            <a:custGeom>
              <a:avLst/>
              <a:gdLst>
                <a:gd name="T0" fmla="*/ 10 w 7091"/>
                <a:gd name="T1" fmla="*/ 0 h 933"/>
                <a:gd name="T2" fmla="*/ 6624 w 7091"/>
                <a:gd name="T3" fmla="*/ 0 h 933"/>
                <a:gd name="T4" fmla="*/ 7091 w 7091"/>
                <a:gd name="T5" fmla="*/ 466 h 933"/>
                <a:gd name="T6" fmla="*/ 7091 w 7091"/>
                <a:gd name="T7" fmla="*/ 466 h 933"/>
                <a:gd name="T8" fmla="*/ 6624 w 7091"/>
                <a:gd name="T9" fmla="*/ 933 h 933"/>
                <a:gd name="T10" fmla="*/ 10 w 7091"/>
                <a:gd name="T11" fmla="*/ 933 h 933"/>
                <a:gd name="T12" fmla="*/ 0 w 7091"/>
                <a:gd name="T13" fmla="*/ 933 h 933"/>
                <a:gd name="T14" fmla="*/ 192 w 7091"/>
                <a:gd name="T15" fmla="*/ 466 h 933"/>
                <a:gd name="T16" fmla="*/ 0 w 7091"/>
                <a:gd name="T17" fmla="*/ 0 h 933"/>
                <a:gd name="T18" fmla="*/ 10 w 7091"/>
                <a:gd name="T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91" h="933">
                  <a:moveTo>
                    <a:pt x="10" y="0"/>
                  </a:moveTo>
                  <a:lnTo>
                    <a:pt x="6624" y="0"/>
                  </a:lnTo>
                  <a:cubicBezTo>
                    <a:pt x="6881" y="0"/>
                    <a:pt x="7091" y="210"/>
                    <a:pt x="7091" y="466"/>
                  </a:cubicBezTo>
                  <a:lnTo>
                    <a:pt x="7091" y="466"/>
                  </a:lnTo>
                  <a:cubicBezTo>
                    <a:pt x="7091" y="723"/>
                    <a:pt x="6881" y="933"/>
                    <a:pt x="6624" y="933"/>
                  </a:cubicBezTo>
                  <a:lnTo>
                    <a:pt x="10" y="933"/>
                  </a:lnTo>
                  <a:cubicBezTo>
                    <a:pt x="7" y="933"/>
                    <a:pt x="4" y="933"/>
                    <a:pt x="0" y="933"/>
                  </a:cubicBezTo>
                  <a:cubicBezTo>
                    <a:pt x="119" y="813"/>
                    <a:pt x="192" y="648"/>
                    <a:pt x="192" y="466"/>
                  </a:cubicBezTo>
                  <a:cubicBezTo>
                    <a:pt x="192" y="284"/>
                    <a:pt x="119" y="120"/>
                    <a:pt x="0" y="0"/>
                  </a:cubicBezTo>
                  <a:cubicBezTo>
                    <a:pt x="4" y="0"/>
                    <a:pt x="7" y="0"/>
                    <a:pt x="10" y="0"/>
                  </a:cubicBezTo>
                  <a:close/>
                </a:path>
              </a:pathLst>
            </a:custGeom>
            <a:solidFill>
              <a:srgbClr val="354A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21" name="矩形 20"/>
            <p:cNvSpPr/>
            <p:nvPr/>
          </p:nvSpPr>
          <p:spPr>
            <a:xfrm>
              <a:off x="6379853" y="5050135"/>
              <a:ext cx="1005403"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总结</a:t>
              </a:r>
            </a:p>
          </p:txBody>
        </p:sp>
      </p:grpSp>
      <p:sp>
        <p:nvSpPr>
          <p:cNvPr id="2" name="矩形 1"/>
          <p:cNvSpPr/>
          <p:nvPr/>
        </p:nvSpPr>
        <p:spPr>
          <a:xfrm>
            <a:off x="6282869" y="1699984"/>
            <a:ext cx="1826141" cy="584775"/>
          </a:xfrm>
          <a:prstGeom prst="rect">
            <a:avLst/>
          </a:prstGeom>
        </p:spPr>
        <p:txBody>
          <a:bodyPr wrap="none">
            <a:spAutoFit/>
          </a:bodyPr>
          <a:lstStyle/>
          <a:p>
            <a:pPr algn="ctr">
              <a:defRPr/>
            </a:pPr>
            <a:r>
              <a:rPr lang="zh-CN" altLang="en-US" sz="3200" kern="100" dirty="0">
                <a:solidFill>
                  <a:schemeClr val="bg1"/>
                </a:solidFill>
                <a:latin typeface="黑体" panose="02010609060101010101" charset="-122"/>
                <a:ea typeface="黑体" panose="02010609060101010101" charset="-122"/>
                <a:cs typeface="黑体" panose="02010609060101010101" charset="-122"/>
              </a:rPr>
              <a:t>摘要简介</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8856D-DA9C-AAA1-50DB-FF592841E6DC}"/>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C69F14A9-997E-6B45-AA03-F2FD39FF91FD}"/>
              </a:ext>
            </a:extLst>
          </p:cNvPr>
          <p:cNvSpPr txBox="1"/>
          <p:nvPr/>
        </p:nvSpPr>
        <p:spPr>
          <a:xfrm>
            <a:off x="244802" y="863322"/>
            <a:ext cx="11702396" cy="113980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Dynamic Updates for Language Adaptation in Visual-Language Tracking (CVPR 2025)</a:t>
            </a:r>
          </a:p>
          <a:p>
            <a:pPr marL="0" indent="0">
              <a:lnSpc>
                <a:spcPct val="120000"/>
              </a:lnSpc>
              <a:spcAft>
                <a:spcPts val="600"/>
              </a:spcAft>
              <a:buNone/>
            </a:pPr>
            <a:r>
              <a:rPr lang="zh-CN" altLang="en-US" sz="2000" b="1" dirty="0"/>
              <a:t>视觉</a:t>
            </a:r>
            <a:r>
              <a:rPr lang="en-US" altLang="zh-CN" sz="2000" b="1" dirty="0"/>
              <a:t>-</a:t>
            </a:r>
            <a:r>
              <a:rPr lang="zh-CN" altLang="en-US" sz="2000" b="1" dirty="0"/>
              <a:t>语言跟踪中语言适配的动态更新</a:t>
            </a:r>
            <a:endParaRPr lang="en-US" altLang="zh-CN" sz="2000" b="1" dirty="0"/>
          </a:p>
        </p:txBody>
      </p:sp>
      <p:sp>
        <p:nvSpPr>
          <p:cNvPr id="12" name="矩形 11">
            <a:extLst>
              <a:ext uri="{FF2B5EF4-FFF2-40B4-BE49-F238E27FC236}">
                <a16:creationId xmlns:a16="http://schemas.microsoft.com/office/drawing/2014/main" id="{17B0DD46-DB9E-21CB-6F0A-A8ABC36174B3}"/>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3" name="组合 12">
            <a:extLst>
              <a:ext uri="{FF2B5EF4-FFF2-40B4-BE49-F238E27FC236}">
                <a16:creationId xmlns:a16="http://schemas.microsoft.com/office/drawing/2014/main" id="{2A280BB0-B97D-B613-5DB4-E15540168D48}"/>
              </a:ext>
            </a:extLst>
          </p:cNvPr>
          <p:cNvGrpSpPr/>
          <p:nvPr/>
        </p:nvGrpSpPr>
        <p:grpSpPr>
          <a:xfrm>
            <a:off x="272403" y="147430"/>
            <a:ext cx="1224000" cy="338554"/>
            <a:chOff x="272403" y="181383"/>
            <a:chExt cx="1224000" cy="338554"/>
          </a:xfrm>
        </p:grpSpPr>
        <p:sp>
          <p:nvSpPr>
            <p:cNvPr id="14" name="矩形 13">
              <a:extLst>
                <a:ext uri="{FF2B5EF4-FFF2-40B4-BE49-F238E27FC236}">
                  <a16:creationId xmlns:a16="http://schemas.microsoft.com/office/drawing/2014/main" id="{066F1F54-062C-6715-A5B1-F1C1750F7D66}"/>
                </a:ext>
              </a:extLst>
            </p:cNvPr>
            <p:cNvSpPr/>
            <p:nvPr/>
          </p:nvSpPr>
          <p:spPr>
            <a:xfrm>
              <a:off x="284597" y="186816"/>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15" name="矩形 14">
              <a:extLst>
                <a:ext uri="{FF2B5EF4-FFF2-40B4-BE49-F238E27FC236}">
                  <a16:creationId xmlns:a16="http://schemas.microsoft.com/office/drawing/2014/main" id="{2EF4039F-C34C-E377-D579-80BAD0EF890A}"/>
                </a:ext>
              </a:extLst>
            </p:cNvPr>
            <p:cNvSpPr/>
            <p:nvPr/>
          </p:nvSpPr>
          <p:spPr>
            <a:xfrm>
              <a:off x="272403" y="181383"/>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摘要简介</a:t>
              </a:r>
            </a:p>
          </p:txBody>
        </p:sp>
      </p:grpSp>
      <p:sp>
        <p:nvSpPr>
          <p:cNvPr id="16" name="矩形 15">
            <a:extLst>
              <a:ext uri="{FF2B5EF4-FFF2-40B4-BE49-F238E27FC236}">
                <a16:creationId xmlns:a16="http://schemas.microsoft.com/office/drawing/2014/main" id="{20D02C13-A984-DB36-F7EF-66CE095947F5}"/>
              </a:ext>
            </a:extLst>
          </p:cNvPr>
          <p:cNvSpPr/>
          <p:nvPr/>
        </p:nvSpPr>
        <p:spPr>
          <a:xfrm>
            <a:off x="173819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7" name="矩形 16">
            <a:extLst>
              <a:ext uri="{FF2B5EF4-FFF2-40B4-BE49-F238E27FC236}">
                <a16:creationId xmlns:a16="http://schemas.microsoft.com/office/drawing/2014/main" id="{903330DE-8C49-508D-E446-89EFC32CBA4F}"/>
              </a:ext>
            </a:extLst>
          </p:cNvPr>
          <p:cNvSpPr/>
          <p:nvPr/>
        </p:nvSpPr>
        <p:spPr>
          <a:xfrm>
            <a:off x="305597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8" name="矩形 17">
            <a:extLst>
              <a:ext uri="{FF2B5EF4-FFF2-40B4-BE49-F238E27FC236}">
                <a16:creationId xmlns:a16="http://schemas.microsoft.com/office/drawing/2014/main" id="{FDCB53F1-3C49-A8E1-A70A-856A8080EF7C}"/>
              </a:ext>
            </a:extLst>
          </p:cNvPr>
          <p:cNvSpPr/>
          <p:nvPr/>
        </p:nvSpPr>
        <p:spPr>
          <a:xfrm>
            <a:off x="4316096"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
        <p:nvSpPr>
          <p:cNvPr id="2" name="文本框 1">
            <a:extLst>
              <a:ext uri="{FF2B5EF4-FFF2-40B4-BE49-F238E27FC236}">
                <a16:creationId xmlns:a16="http://schemas.microsoft.com/office/drawing/2014/main" id="{4AE48018-2E75-760B-FC9B-8615BCE35AB4}"/>
              </a:ext>
            </a:extLst>
          </p:cNvPr>
          <p:cNvSpPr txBox="1"/>
          <p:nvPr/>
        </p:nvSpPr>
        <p:spPr>
          <a:xfrm>
            <a:off x="284597" y="2003127"/>
            <a:ext cx="11702396" cy="812658"/>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dirty="0"/>
              <a:t>跟踪器性能：</a:t>
            </a:r>
            <a:endParaRPr lang="en-US" altLang="zh-CN" dirty="0"/>
          </a:p>
          <a:p>
            <a:pPr marL="285750" indent="-285750">
              <a:lnSpc>
                <a:spcPct val="120000"/>
              </a:lnSpc>
              <a:spcAft>
                <a:spcPts val="600"/>
              </a:spcAft>
              <a:buFont typeface="Arial" panose="020B0604020202020204" pitchFamily="34" charset="0"/>
              <a:buChar char="•"/>
            </a:pPr>
            <a:endParaRPr lang="en-US" altLang="zh-CN" dirty="0"/>
          </a:p>
        </p:txBody>
      </p:sp>
      <p:graphicFrame>
        <p:nvGraphicFramePr>
          <p:cNvPr id="6" name="表格 5">
            <a:extLst>
              <a:ext uri="{FF2B5EF4-FFF2-40B4-BE49-F238E27FC236}">
                <a16:creationId xmlns:a16="http://schemas.microsoft.com/office/drawing/2014/main" id="{4728D998-E255-4F43-2574-AC004CE1585D}"/>
              </a:ext>
            </a:extLst>
          </p:cNvPr>
          <p:cNvGraphicFramePr>
            <a:graphicFrameLocks noGrp="1"/>
          </p:cNvGraphicFramePr>
          <p:nvPr>
            <p:extLst>
              <p:ext uri="{D42A27DB-BD31-4B8C-83A1-F6EECF244321}">
                <p14:modId xmlns:p14="http://schemas.microsoft.com/office/powerpoint/2010/main" val="2180054208"/>
              </p:ext>
            </p:extLst>
          </p:nvPr>
        </p:nvGraphicFramePr>
        <p:xfrm>
          <a:off x="460414" y="2492550"/>
          <a:ext cx="11271172" cy="2011680"/>
        </p:xfrm>
        <a:graphic>
          <a:graphicData uri="http://schemas.openxmlformats.org/drawingml/2006/table">
            <a:tbl>
              <a:tblPr>
                <a:tableStyleId>{69CF1AB2-1976-4502-BF36-3FF5EA218861}</a:tableStyleId>
              </a:tblPr>
              <a:tblGrid>
                <a:gridCol w="1476000">
                  <a:extLst>
                    <a:ext uri="{9D8B030D-6E8A-4147-A177-3AD203B41FA5}">
                      <a16:colId xmlns:a16="http://schemas.microsoft.com/office/drawing/2014/main" val="1368883609"/>
                    </a:ext>
                  </a:extLst>
                </a:gridCol>
                <a:gridCol w="720000">
                  <a:extLst>
                    <a:ext uri="{9D8B030D-6E8A-4147-A177-3AD203B41FA5}">
                      <a16:colId xmlns:a16="http://schemas.microsoft.com/office/drawing/2014/main" val="2519245628"/>
                    </a:ext>
                  </a:extLst>
                </a:gridCol>
                <a:gridCol w="720000">
                  <a:extLst>
                    <a:ext uri="{9D8B030D-6E8A-4147-A177-3AD203B41FA5}">
                      <a16:colId xmlns:a16="http://schemas.microsoft.com/office/drawing/2014/main" val="1975539781"/>
                    </a:ext>
                  </a:extLst>
                </a:gridCol>
                <a:gridCol w="720000">
                  <a:extLst>
                    <a:ext uri="{9D8B030D-6E8A-4147-A177-3AD203B41FA5}">
                      <a16:colId xmlns:a16="http://schemas.microsoft.com/office/drawing/2014/main" val="3008831913"/>
                    </a:ext>
                  </a:extLst>
                </a:gridCol>
                <a:gridCol w="208280">
                  <a:extLst>
                    <a:ext uri="{9D8B030D-6E8A-4147-A177-3AD203B41FA5}">
                      <a16:colId xmlns:a16="http://schemas.microsoft.com/office/drawing/2014/main" val="3759151045"/>
                    </a:ext>
                  </a:extLst>
                </a:gridCol>
                <a:gridCol w="720000">
                  <a:extLst>
                    <a:ext uri="{9D8B030D-6E8A-4147-A177-3AD203B41FA5}">
                      <a16:colId xmlns:a16="http://schemas.microsoft.com/office/drawing/2014/main" val="274529803"/>
                    </a:ext>
                  </a:extLst>
                </a:gridCol>
                <a:gridCol w="720000">
                  <a:extLst>
                    <a:ext uri="{9D8B030D-6E8A-4147-A177-3AD203B41FA5}">
                      <a16:colId xmlns:a16="http://schemas.microsoft.com/office/drawing/2014/main" val="3664904093"/>
                    </a:ext>
                  </a:extLst>
                </a:gridCol>
                <a:gridCol w="720000">
                  <a:extLst>
                    <a:ext uri="{9D8B030D-6E8A-4147-A177-3AD203B41FA5}">
                      <a16:colId xmlns:a16="http://schemas.microsoft.com/office/drawing/2014/main" val="575629637"/>
                    </a:ext>
                  </a:extLst>
                </a:gridCol>
                <a:gridCol w="208800">
                  <a:extLst>
                    <a:ext uri="{9D8B030D-6E8A-4147-A177-3AD203B41FA5}">
                      <a16:colId xmlns:a16="http://schemas.microsoft.com/office/drawing/2014/main" val="3213033343"/>
                    </a:ext>
                  </a:extLst>
                </a:gridCol>
                <a:gridCol w="1116000">
                  <a:extLst>
                    <a:ext uri="{9D8B030D-6E8A-4147-A177-3AD203B41FA5}">
                      <a16:colId xmlns:a16="http://schemas.microsoft.com/office/drawing/2014/main" val="1222721542"/>
                    </a:ext>
                  </a:extLst>
                </a:gridCol>
                <a:gridCol w="208800">
                  <a:extLst>
                    <a:ext uri="{9D8B030D-6E8A-4147-A177-3AD203B41FA5}">
                      <a16:colId xmlns:a16="http://schemas.microsoft.com/office/drawing/2014/main" val="2383131923"/>
                    </a:ext>
                  </a:extLst>
                </a:gridCol>
                <a:gridCol w="720000">
                  <a:extLst>
                    <a:ext uri="{9D8B030D-6E8A-4147-A177-3AD203B41FA5}">
                      <a16:colId xmlns:a16="http://schemas.microsoft.com/office/drawing/2014/main" val="4109010957"/>
                    </a:ext>
                  </a:extLst>
                </a:gridCol>
                <a:gridCol w="720000">
                  <a:extLst>
                    <a:ext uri="{9D8B030D-6E8A-4147-A177-3AD203B41FA5}">
                      <a16:colId xmlns:a16="http://schemas.microsoft.com/office/drawing/2014/main" val="53782071"/>
                    </a:ext>
                  </a:extLst>
                </a:gridCol>
                <a:gridCol w="720000">
                  <a:extLst>
                    <a:ext uri="{9D8B030D-6E8A-4147-A177-3AD203B41FA5}">
                      <a16:colId xmlns:a16="http://schemas.microsoft.com/office/drawing/2014/main" val="4033496116"/>
                    </a:ext>
                  </a:extLst>
                </a:gridCol>
                <a:gridCol w="208800">
                  <a:extLst>
                    <a:ext uri="{9D8B030D-6E8A-4147-A177-3AD203B41FA5}">
                      <a16:colId xmlns:a16="http://schemas.microsoft.com/office/drawing/2014/main" val="3009761573"/>
                    </a:ext>
                  </a:extLst>
                </a:gridCol>
                <a:gridCol w="1364492">
                  <a:extLst>
                    <a:ext uri="{9D8B030D-6E8A-4147-A177-3AD203B41FA5}">
                      <a16:colId xmlns:a16="http://schemas.microsoft.com/office/drawing/2014/main" val="790312854"/>
                    </a:ext>
                  </a:extLst>
                </a:gridCol>
              </a:tblGrid>
              <a:tr h="0">
                <a:tc>
                  <a:txBody>
                    <a:bodyPr/>
                    <a:lstStyle/>
                    <a:p>
                      <a:pPr algn="ctr"/>
                      <a:endParaRPr lang="en-US"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gridSpan="3">
                  <a:txBody>
                    <a:bodyPr/>
                    <a:lstStyle/>
                    <a:p>
                      <a:pPr algn="ctr"/>
                      <a:r>
                        <a:rPr lang="en-US" dirty="0"/>
                        <a:t>LaSOT</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CN" altLang="en-US" dirty="0"/>
                    </a:p>
                  </a:txBody>
                  <a:tcPr anchor="ctr"/>
                </a:tc>
                <a:tc hMerge="1">
                  <a:txBody>
                    <a:bodyPr/>
                    <a:lstStyle/>
                    <a:p>
                      <a:endParaRPr lang="zh-CN" altLang="en-US" dirty="0"/>
                    </a:p>
                  </a:txBody>
                  <a:tcPr anchor="ctr"/>
                </a:tc>
                <a:tc>
                  <a:txBody>
                    <a:bodyPr/>
                    <a:lstStyle/>
                    <a:p>
                      <a:pPr algn="ctr"/>
                      <a:endParaRPr lang="en-US"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US" dirty="0"/>
                        <a:t>LaSOT</a:t>
                      </a:r>
                      <a:r>
                        <a:rPr lang="en-US" altLang="zh-CN" dirty="0"/>
                        <a:t>-</a:t>
                      </a:r>
                      <a:r>
                        <a:rPr lang="en-US" dirty="0" err="1"/>
                        <a:t>ext</a:t>
                      </a:r>
                      <a:endParaRPr lang="en-US"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CN" altLang="en-US" dirty="0"/>
                    </a:p>
                  </a:txBody>
                  <a:tcPr anchor="ctr"/>
                </a:tc>
                <a:tc hMerge="1">
                  <a:txBody>
                    <a:bodyPr/>
                    <a:lstStyle/>
                    <a:p>
                      <a:endParaRPr lang="zh-CN" altLang="en-US" dirty="0"/>
                    </a:p>
                  </a:txBody>
                  <a:tcPr anchor="ctr"/>
                </a:tc>
                <a:tc>
                  <a:txBody>
                    <a:bodyPr/>
                    <a:lstStyle/>
                    <a:p>
                      <a:pPr algn="ctr"/>
                      <a:endParaRPr lang="en-US"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GOT-10k</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sz="1800" kern="1200" dirty="0">
                        <a:solidFill>
                          <a:schemeClr val="dk1"/>
                        </a:solidFill>
                        <a:latin typeface="+mn-lt"/>
                        <a:ea typeface="+mn-ea"/>
                        <a:cs typeface="+mn-cs"/>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3">
                  <a:txBody>
                    <a:bodyPr/>
                    <a:lstStyle/>
                    <a:p>
                      <a:pPr algn="ctr"/>
                      <a:r>
                        <a:rPr lang="en-US" dirty="0"/>
                        <a:t>TNL2K</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zh-CN" altLang="en-US" dirty="0"/>
                    </a:p>
                  </a:txBody>
                  <a:tcPr anchor="ctr"/>
                </a:tc>
                <a:tc hMerge="1">
                  <a:txBody>
                    <a:bodyPr/>
                    <a:lstStyle/>
                    <a:p>
                      <a:endParaRPr lang="zh-CN" altLang="en-US" dirty="0"/>
                    </a:p>
                  </a:txBody>
                  <a:tcPr anchor="ctr"/>
                </a:tc>
                <a:tc>
                  <a:txBody>
                    <a:bodyPr/>
                    <a:lstStyle/>
                    <a:p>
                      <a:pPr algn="ctr"/>
                      <a:endParaRPr lang="en-US"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UAV123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501384806"/>
                  </a:ext>
                </a:extLst>
              </a:tr>
              <a:tr h="0">
                <a:tc>
                  <a:txBody>
                    <a:bodyPr/>
                    <a:lstStyle/>
                    <a:p>
                      <a:pPr algn="ctr"/>
                      <a:endParaRPr lang="en-US" altLang="zh-CN" dirty="0"/>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AUC</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err="1"/>
                        <a:t>P</a:t>
                      </a:r>
                      <a:r>
                        <a:rPr lang="en-US" baseline="-25000" dirty="0" err="1"/>
                        <a:t>Norm</a:t>
                      </a:r>
                      <a:endParaRPr lang="en-US" baseline="-25000"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P</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AUC</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err="1"/>
                        <a:t>P</a:t>
                      </a:r>
                      <a:r>
                        <a:rPr lang="en-US" altLang="zh-CN" baseline="-25000" dirty="0" err="1"/>
                        <a:t>Norm</a:t>
                      </a:r>
                      <a:endParaRPr lang="en-US" altLang="zh-CN" baseline="-25000"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P</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AO</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sz="1800" kern="1200" dirty="0">
                        <a:solidFill>
                          <a:schemeClr val="dk1"/>
                        </a:solidFill>
                        <a:latin typeface="+mn-lt"/>
                        <a:ea typeface="+mn-ea"/>
                        <a:cs typeface="+mn-cs"/>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AUC</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err="1"/>
                        <a:t>P</a:t>
                      </a:r>
                      <a:r>
                        <a:rPr lang="en-US" altLang="zh-CN" baseline="-25000" dirty="0" err="1"/>
                        <a:t>Norm</a:t>
                      </a:r>
                      <a:endParaRPr lang="en-US" altLang="zh-CN" baseline="-25000"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P</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t>AUC</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15436269"/>
                  </a:ext>
                </a:extLst>
              </a:tr>
              <a:tr h="0">
                <a:tc>
                  <a:txBody>
                    <a:bodyPr/>
                    <a:lstStyle/>
                    <a:p>
                      <a:pPr algn="ctr"/>
                      <a:r>
                        <a:rPr lang="en-US" sz="1800" dirty="0"/>
                        <a:t>DUTrack-256</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73.0</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83.8</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81.1</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endParaRPr lang="en-US" altLang="zh-CN"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50.5</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61.5</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58.1</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endParaRPr lang="en-US" altLang="zh-CN"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76.7</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altLang="zh-CN" sz="1800" kern="1200" dirty="0">
                        <a:solidFill>
                          <a:schemeClr val="dk1"/>
                        </a:solidFill>
                        <a:latin typeface="+mn-lt"/>
                        <a:ea typeface="+mn-ea"/>
                        <a:cs typeface="+mn-cs"/>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64.9</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82.9</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70.6</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endParaRPr lang="en-US" altLang="zh-CN" dirty="0"/>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a:r>
                        <a:rPr lang="en-US" altLang="zh-CN" dirty="0"/>
                        <a:t>69.3</a:t>
                      </a:r>
                    </a:p>
                  </a:txBody>
                  <a:tcPr anchor="ctr">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77022440"/>
                  </a:ext>
                </a:extLst>
              </a:tr>
              <a:tr h="0">
                <a:tc>
                  <a:txBody>
                    <a:bodyPr/>
                    <a:lstStyle/>
                    <a:p>
                      <a:pPr algn="ctr"/>
                      <a:r>
                        <a:rPr lang="en-US" dirty="0"/>
                        <a:t>DUTrack-384</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74.1</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84.9</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82.9</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altLang="zh-CN" dirty="0"/>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52.5</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63.6</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60.5</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altLang="zh-CN" b="0" dirty="0"/>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b="0" dirty="0"/>
                        <a:t>77.8</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latinLnBrk="0" hangingPunct="1"/>
                      <a:endParaRPr lang="en-US" altLang="zh-CN" sz="1800" kern="1200" dirty="0">
                        <a:solidFill>
                          <a:schemeClr val="dk1"/>
                        </a:solidFill>
                        <a:latin typeface="+mn-lt"/>
                        <a:ea typeface="+mn-ea"/>
                        <a:cs typeface="+mn-cs"/>
                      </a:endParaRP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65.6</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83.2</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71.9</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altLang="zh-CN" dirty="0"/>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altLang="zh-CN" dirty="0"/>
                        <a:t>70.1</a:t>
                      </a:r>
                    </a:p>
                  </a:txBody>
                  <a:tcPr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2437837"/>
                  </a:ext>
                </a:extLst>
              </a:tr>
            </a:tbl>
          </a:graphicData>
        </a:graphic>
      </p:graphicFrame>
      <p:sp>
        <p:nvSpPr>
          <p:cNvPr id="7" name="文本框 6">
            <a:extLst>
              <a:ext uri="{FF2B5EF4-FFF2-40B4-BE49-F238E27FC236}">
                <a16:creationId xmlns:a16="http://schemas.microsoft.com/office/drawing/2014/main" id="{C8DEDEA6-FE26-EE4B-E9DA-C90340DAE63B}"/>
              </a:ext>
            </a:extLst>
          </p:cNvPr>
          <p:cNvSpPr txBox="1"/>
          <p:nvPr/>
        </p:nvSpPr>
        <p:spPr>
          <a:xfrm>
            <a:off x="284597" y="4721685"/>
            <a:ext cx="11702396" cy="1631344"/>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r>
              <a:rPr lang="zh-CN" altLang="en-US" dirty="0"/>
              <a:t>主要创新点：</a:t>
            </a:r>
            <a:endParaRPr lang="en-US" altLang="zh-CN" dirty="0"/>
          </a:p>
          <a:p>
            <a:pPr marL="342900" indent="-342900">
              <a:lnSpc>
                <a:spcPct val="120000"/>
              </a:lnSpc>
              <a:spcAft>
                <a:spcPts val="600"/>
              </a:spcAft>
              <a:buFont typeface="+mj-lt"/>
              <a:buAutoNum type="arabicPeriod"/>
            </a:pPr>
            <a:r>
              <a:rPr lang="zh-CN" altLang="en-US" dirty="0"/>
              <a:t>基于视觉特征和目标类别信息生成当前目标的动态语言描述。（</a:t>
            </a:r>
            <a:r>
              <a:rPr lang="en-US" altLang="zh-CN" dirty="0"/>
              <a:t>Dynamic Language Update Module</a:t>
            </a:r>
            <a:r>
              <a:rPr lang="zh-CN" altLang="en-US" dirty="0"/>
              <a:t>）</a:t>
            </a:r>
            <a:endParaRPr lang="en-US" altLang="zh-CN" dirty="0"/>
          </a:p>
          <a:p>
            <a:pPr marL="342900" indent="-342900">
              <a:lnSpc>
                <a:spcPct val="120000"/>
              </a:lnSpc>
              <a:spcAft>
                <a:spcPts val="600"/>
              </a:spcAft>
              <a:buFont typeface="+mj-lt"/>
              <a:buAutoNum type="arabicPeriod"/>
            </a:pPr>
            <a:r>
              <a:rPr lang="zh-CN" altLang="en-US" dirty="0"/>
              <a:t>获取图像中与动态语言描述高度匹配的区域。（</a:t>
            </a:r>
            <a:r>
              <a:rPr lang="en-US" altLang="zh-CN" dirty="0"/>
              <a:t>Dynamic Template Capture Module</a:t>
            </a:r>
            <a:r>
              <a:rPr lang="zh-CN" altLang="en-US" dirty="0"/>
              <a:t>）</a:t>
            </a:r>
            <a:endParaRPr lang="en-US" altLang="zh-CN" dirty="0"/>
          </a:p>
          <a:p>
            <a:pPr marL="342900" indent="-342900">
              <a:lnSpc>
                <a:spcPct val="120000"/>
              </a:lnSpc>
              <a:spcAft>
                <a:spcPts val="600"/>
              </a:spcAft>
              <a:buFont typeface="+mj-lt"/>
              <a:buAutoNum type="arabicPeriod"/>
            </a:pPr>
            <a:r>
              <a:rPr lang="zh-CN" altLang="en-US" dirty="0"/>
              <a:t>通过评估目标位移、尺寸等因素，设计了多模态参考（动态模板</a:t>
            </a:r>
            <a:r>
              <a:rPr lang="en-US" altLang="zh-CN" dirty="0"/>
              <a:t>+</a:t>
            </a:r>
            <a:r>
              <a:rPr lang="zh-CN" altLang="en-US" dirty="0"/>
              <a:t>语言描述）的更新策略。</a:t>
            </a:r>
            <a:endParaRPr lang="en-US" altLang="zh-CN" dirty="0"/>
          </a:p>
        </p:txBody>
      </p:sp>
    </p:spTree>
    <p:extLst>
      <p:ext uri="{BB962C8B-B14F-4D97-AF65-F5344CB8AC3E}">
        <p14:creationId xmlns:p14="http://schemas.microsoft.com/office/powerpoint/2010/main" val="20087323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37417-19F5-99A1-371B-57463F1CC4E7}"/>
            </a:ext>
          </a:extLst>
        </p:cNvPr>
        <p:cNvGrpSpPr/>
        <p:nvPr/>
      </p:nvGrpSpPr>
      <p:grpSpPr>
        <a:xfrm>
          <a:off x="0" y="0"/>
          <a:ext cx="0" cy="0"/>
          <a:chOff x="0" y="0"/>
          <a:chExt cx="0" cy="0"/>
        </a:xfrm>
      </p:grpSpPr>
      <p:sp>
        <p:nvSpPr>
          <p:cNvPr id="12" name="矩形 11">
            <a:extLst>
              <a:ext uri="{FF2B5EF4-FFF2-40B4-BE49-F238E27FC236}">
                <a16:creationId xmlns:a16="http://schemas.microsoft.com/office/drawing/2014/main" id="{93D49DE0-7011-AEA4-B0FD-9C7C8124594F}"/>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3" name="组合 12">
            <a:extLst>
              <a:ext uri="{FF2B5EF4-FFF2-40B4-BE49-F238E27FC236}">
                <a16:creationId xmlns:a16="http://schemas.microsoft.com/office/drawing/2014/main" id="{070DEF1E-2DC5-678E-BEBC-5ABE0FEB86EC}"/>
              </a:ext>
            </a:extLst>
          </p:cNvPr>
          <p:cNvGrpSpPr/>
          <p:nvPr/>
        </p:nvGrpSpPr>
        <p:grpSpPr>
          <a:xfrm>
            <a:off x="272403" y="147430"/>
            <a:ext cx="1224000" cy="338554"/>
            <a:chOff x="272403" y="181383"/>
            <a:chExt cx="1224000" cy="338554"/>
          </a:xfrm>
        </p:grpSpPr>
        <p:sp>
          <p:nvSpPr>
            <p:cNvPr id="14" name="矩形 13">
              <a:extLst>
                <a:ext uri="{FF2B5EF4-FFF2-40B4-BE49-F238E27FC236}">
                  <a16:creationId xmlns:a16="http://schemas.microsoft.com/office/drawing/2014/main" id="{BADA82F6-9876-0E9C-9CBC-C3C9F328CC3F}"/>
                </a:ext>
              </a:extLst>
            </p:cNvPr>
            <p:cNvSpPr/>
            <p:nvPr/>
          </p:nvSpPr>
          <p:spPr>
            <a:xfrm>
              <a:off x="284597" y="186816"/>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15" name="矩形 14">
              <a:extLst>
                <a:ext uri="{FF2B5EF4-FFF2-40B4-BE49-F238E27FC236}">
                  <a16:creationId xmlns:a16="http://schemas.microsoft.com/office/drawing/2014/main" id="{23FE802D-79AA-9429-307F-9E59FBAA7DE1}"/>
                </a:ext>
              </a:extLst>
            </p:cNvPr>
            <p:cNvSpPr/>
            <p:nvPr/>
          </p:nvSpPr>
          <p:spPr>
            <a:xfrm>
              <a:off x="272403" y="181383"/>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摘要简介</a:t>
              </a:r>
            </a:p>
          </p:txBody>
        </p:sp>
      </p:grpSp>
      <p:sp>
        <p:nvSpPr>
          <p:cNvPr id="16" name="矩形 15">
            <a:extLst>
              <a:ext uri="{FF2B5EF4-FFF2-40B4-BE49-F238E27FC236}">
                <a16:creationId xmlns:a16="http://schemas.microsoft.com/office/drawing/2014/main" id="{96ED7969-8797-A581-9E18-FF5F9FA2640E}"/>
              </a:ext>
            </a:extLst>
          </p:cNvPr>
          <p:cNvSpPr/>
          <p:nvPr/>
        </p:nvSpPr>
        <p:spPr>
          <a:xfrm>
            <a:off x="173819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7" name="矩形 16">
            <a:extLst>
              <a:ext uri="{FF2B5EF4-FFF2-40B4-BE49-F238E27FC236}">
                <a16:creationId xmlns:a16="http://schemas.microsoft.com/office/drawing/2014/main" id="{3B7E2F76-213B-4076-0DA1-6CD5941E629F}"/>
              </a:ext>
            </a:extLst>
          </p:cNvPr>
          <p:cNvSpPr/>
          <p:nvPr/>
        </p:nvSpPr>
        <p:spPr>
          <a:xfrm>
            <a:off x="305597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8" name="矩形 17">
            <a:extLst>
              <a:ext uri="{FF2B5EF4-FFF2-40B4-BE49-F238E27FC236}">
                <a16:creationId xmlns:a16="http://schemas.microsoft.com/office/drawing/2014/main" id="{E44DAE61-A645-4396-BF06-434F71DE13B2}"/>
              </a:ext>
            </a:extLst>
          </p:cNvPr>
          <p:cNvSpPr/>
          <p:nvPr/>
        </p:nvSpPr>
        <p:spPr>
          <a:xfrm>
            <a:off x="4316096"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3" name="图片 2">
            <a:extLst>
              <a:ext uri="{FF2B5EF4-FFF2-40B4-BE49-F238E27FC236}">
                <a16:creationId xmlns:a16="http://schemas.microsoft.com/office/drawing/2014/main" id="{0D34BD16-9531-0D21-D7AA-0AEC84FCE422}"/>
              </a:ext>
            </a:extLst>
          </p:cNvPr>
          <p:cNvPicPr>
            <a:picLocks noChangeAspect="1"/>
          </p:cNvPicPr>
          <p:nvPr/>
        </p:nvPicPr>
        <p:blipFill>
          <a:blip r:embed="rId3"/>
          <a:stretch>
            <a:fillRect/>
          </a:stretch>
        </p:blipFill>
        <p:spPr>
          <a:xfrm>
            <a:off x="3000201" y="683748"/>
            <a:ext cx="6191598" cy="6094602"/>
          </a:xfrm>
          <a:prstGeom prst="rect">
            <a:avLst/>
          </a:prstGeom>
        </p:spPr>
      </p:pic>
      <p:sp>
        <p:nvSpPr>
          <p:cNvPr id="6" name="文本框 5">
            <a:extLst>
              <a:ext uri="{FF2B5EF4-FFF2-40B4-BE49-F238E27FC236}">
                <a16:creationId xmlns:a16="http://schemas.microsoft.com/office/drawing/2014/main" id="{8C83B283-E0A8-980F-ACD8-D48898B7D87C}"/>
              </a:ext>
            </a:extLst>
          </p:cNvPr>
          <p:cNvSpPr txBox="1"/>
          <p:nvPr/>
        </p:nvSpPr>
        <p:spPr>
          <a:xfrm>
            <a:off x="203433" y="872347"/>
            <a:ext cx="11641822" cy="369332"/>
          </a:xfrm>
          <a:prstGeom prst="rect">
            <a:avLst/>
          </a:prstGeom>
          <a:noFill/>
        </p:spPr>
        <p:txBody>
          <a:bodyPr wrap="square">
            <a:spAutoFit/>
          </a:bodyPr>
          <a:lstStyle/>
          <a:p>
            <a:r>
              <a:rPr lang="en-US" altLang="zh-CN" sz="1800" b="1" dirty="0"/>
              <a:t>Motivation</a:t>
            </a:r>
            <a:r>
              <a:rPr lang="zh-CN" altLang="en-US" sz="1800" b="1" dirty="0"/>
              <a:t>：</a:t>
            </a:r>
            <a:endParaRPr lang="zh-CN" altLang="en-US" dirty="0"/>
          </a:p>
        </p:txBody>
      </p:sp>
    </p:spTree>
    <p:extLst>
      <p:ext uri="{BB962C8B-B14F-4D97-AF65-F5344CB8AC3E}">
        <p14:creationId xmlns:p14="http://schemas.microsoft.com/office/powerpoint/2010/main" val="657506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9BF79-524E-2419-DA31-400968CF89DE}"/>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4E1FFE3C-978B-67EB-ABA9-76A332C59D56}"/>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4" name="矩形 3">
            <a:extLst>
              <a:ext uri="{FF2B5EF4-FFF2-40B4-BE49-F238E27FC236}">
                <a16:creationId xmlns:a16="http://schemas.microsoft.com/office/drawing/2014/main" id="{8A7FDDC7-77CE-210D-60DA-51553204A7E5}"/>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5" name="组合 4">
            <a:extLst>
              <a:ext uri="{FF2B5EF4-FFF2-40B4-BE49-F238E27FC236}">
                <a16:creationId xmlns:a16="http://schemas.microsoft.com/office/drawing/2014/main" id="{525F675E-DD44-8F53-BE87-D3CD2B82D91E}"/>
              </a:ext>
            </a:extLst>
          </p:cNvPr>
          <p:cNvGrpSpPr/>
          <p:nvPr/>
        </p:nvGrpSpPr>
        <p:grpSpPr>
          <a:xfrm>
            <a:off x="1617326" y="147430"/>
            <a:ext cx="1224000" cy="338554"/>
            <a:chOff x="2878968" y="162550"/>
            <a:chExt cx="1224000" cy="338554"/>
          </a:xfrm>
        </p:grpSpPr>
        <p:sp>
          <p:nvSpPr>
            <p:cNvPr id="6" name="矩形 5">
              <a:extLst>
                <a:ext uri="{FF2B5EF4-FFF2-40B4-BE49-F238E27FC236}">
                  <a16:creationId xmlns:a16="http://schemas.microsoft.com/office/drawing/2014/main" id="{339A0A95-4BD3-2D51-B7A6-1FB8B4B08D09}"/>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7" name="矩形 6">
              <a:extLst>
                <a:ext uri="{FF2B5EF4-FFF2-40B4-BE49-F238E27FC236}">
                  <a16:creationId xmlns:a16="http://schemas.microsoft.com/office/drawing/2014/main" id="{23E849C2-EE46-412F-19E5-FA58C31A47C4}"/>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8" name="矩形 7">
            <a:extLst>
              <a:ext uri="{FF2B5EF4-FFF2-40B4-BE49-F238E27FC236}">
                <a16:creationId xmlns:a16="http://schemas.microsoft.com/office/drawing/2014/main" id="{8F5A1E16-85C0-26C2-D8B8-2A19CCED860E}"/>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9" name="矩形 8">
            <a:extLst>
              <a:ext uri="{FF2B5EF4-FFF2-40B4-BE49-F238E27FC236}">
                <a16:creationId xmlns:a16="http://schemas.microsoft.com/office/drawing/2014/main" id="{798AA1CA-3115-9D2C-7A54-60E929D10467}"/>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10" name="图片 9">
            <a:extLst>
              <a:ext uri="{FF2B5EF4-FFF2-40B4-BE49-F238E27FC236}">
                <a16:creationId xmlns:a16="http://schemas.microsoft.com/office/drawing/2014/main" id="{BA11B851-AB7F-FEDB-3C99-83F621E7C71C}"/>
              </a:ext>
            </a:extLst>
          </p:cNvPr>
          <p:cNvPicPr>
            <a:picLocks noChangeAspect="1"/>
          </p:cNvPicPr>
          <p:nvPr/>
        </p:nvPicPr>
        <p:blipFill>
          <a:blip r:embed="rId3"/>
          <a:stretch>
            <a:fillRect/>
          </a:stretch>
        </p:blipFill>
        <p:spPr>
          <a:xfrm>
            <a:off x="287134" y="1098958"/>
            <a:ext cx="11617731" cy="5243119"/>
          </a:xfrm>
          <a:prstGeom prst="rect">
            <a:avLst/>
          </a:prstGeom>
        </p:spPr>
      </p:pic>
    </p:spTree>
    <p:extLst>
      <p:ext uri="{BB962C8B-B14F-4D97-AF65-F5344CB8AC3E}">
        <p14:creationId xmlns:p14="http://schemas.microsoft.com/office/powerpoint/2010/main" val="5948722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8B5F8-2C74-47F9-3EC5-7124D77367A8}"/>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986E2D1A-7151-427F-C746-D6B0E40A5CB2}"/>
              </a:ext>
            </a:extLst>
          </p:cNvPr>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多模态交互 </a:t>
            </a:r>
            <a:r>
              <a:rPr lang="en-US" altLang="zh-CN" sz="2000" b="1" dirty="0"/>
              <a:t>(Multi-modal Interaction)</a:t>
            </a:r>
            <a:endParaRPr lang="zh-CN" altLang="en-US" sz="1800" b="1" dirty="0"/>
          </a:p>
        </p:txBody>
      </p:sp>
      <p:sp>
        <p:nvSpPr>
          <p:cNvPr id="2" name="文本框 1">
            <a:extLst>
              <a:ext uri="{FF2B5EF4-FFF2-40B4-BE49-F238E27FC236}">
                <a16:creationId xmlns:a16="http://schemas.microsoft.com/office/drawing/2014/main" id="{2B954F34-A4B8-09C5-AA17-97E75452E467}"/>
              </a:ext>
            </a:extLst>
          </p:cNvPr>
          <p:cNvSpPr txBox="1"/>
          <p:nvPr/>
        </p:nvSpPr>
        <p:spPr>
          <a:xfrm>
            <a:off x="244801" y="1325747"/>
            <a:ext cx="11702396" cy="5266955"/>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sz="1800" dirty="0"/>
              <a:t>现有的视觉跟踪框架通常使用两个独立的编码器分别提取不同模态的特征，然后再进行融合。这种方法导致提取的特征之间缺乏深层关联，在复杂场景中表现不佳。</a:t>
            </a:r>
            <a:r>
              <a:rPr lang="zh-CN" altLang="en-US" dirty="0"/>
              <a:t>受到近期联合特征学习和关系建模进展的启发，</a:t>
            </a:r>
            <a:r>
              <a:rPr lang="en-US" altLang="zh-CN" dirty="0" err="1"/>
              <a:t>DUTrack</a:t>
            </a:r>
            <a:r>
              <a:rPr lang="zh-CN" altLang="en-US" dirty="0"/>
              <a:t>采用单流框架</a:t>
            </a:r>
            <a:r>
              <a:rPr lang="en-US" altLang="zh-CN" dirty="0"/>
              <a:t>(one-stream framework)</a:t>
            </a:r>
            <a:r>
              <a:rPr lang="zh-CN" altLang="en-US" dirty="0"/>
              <a:t>进行多模态特征学习。</a:t>
            </a:r>
            <a:endParaRPr lang="en-US" altLang="zh-CN" dirty="0"/>
          </a:p>
          <a:p>
            <a:pPr marL="285750" indent="-285750">
              <a:lnSpc>
                <a:spcPct val="150000"/>
              </a:lnSpc>
              <a:spcBef>
                <a:spcPts val="600"/>
              </a:spcBef>
              <a:buFont typeface="Arial" panose="020B0604020202020204" pitchFamily="34" charset="0"/>
              <a:buChar char="•"/>
            </a:pPr>
            <a:r>
              <a:rPr lang="zh-CN" altLang="en-US" b="1" dirty="0"/>
              <a:t>视觉特征处理：</a:t>
            </a:r>
            <a:endParaRPr lang="en-US" altLang="zh-CN" b="1" dirty="0"/>
          </a:p>
          <a:p>
            <a:pPr marL="742950" lvl="1" indent="-285750">
              <a:lnSpc>
                <a:spcPct val="150000"/>
              </a:lnSpc>
              <a:buFont typeface="Arial" panose="020B0604020202020204" pitchFamily="34" charset="0"/>
              <a:buChar char="•"/>
            </a:pPr>
            <a:r>
              <a:rPr lang="zh-CN" altLang="en-US" dirty="0"/>
              <a:t>使用</a:t>
            </a:r>
            <a:r>
              <a:rPr lang="en-US" altLang="zh-CN" dirty="0" err="1"/>
              <a:t>HiViT</a:t>
            </a:r>
            <a:r>
              <a:rPr lang="zh-CN" altLang="en-US" dirty="0"/>
              <a:t>进行统一的视觉</a:t>
            </a:r>
            <a:r>
              <a:rPr lang="en-US" altLang="zh-CN" dirty="0"/>
              <a:t>-</a:t>
            </a:r>
            <a:r>
              <a:rPr lang="zh-CN" altLang="en-US" dirty="0"/>
              <a:t>语言建模，以捕获丰富的空间信息。</a:t>
            </a:r>
            <a:endParaRPr lang="en-US" altLang="zh-CN" dirty="0"/>
          </a:p>
          <a:p>
            <a:pPr marL="742950" lvl="1" indent="-285750">
              <a:lnSpc>
                <a:spcPct val="150000"/>
              </a:lnSpc>
              <a:buFont typeface="Arial" panose="020B0604020202020204" pitchFamily="34" charset="0"/>
              <a:buChar char="•"/>
            </a:pPr>
            <a:r>
              <a:rPr lang="zh-CN" altLang="en-US" dirty="0"/>
              <a:t>搜索图像</a:t>
            </a:r>
            <a:r>
              <a:rPr lang="en-US" altLang="zh-CN" dirty="0"/>
              <a:t>tokens: St ∈ R^(N</a:t>
            </a:r>
            <a:r>
              <a:rPr lang="en-US" altLang="zh-CN" baseline="-25000" dirty="0"/>
              <a:t>S</a:t>
            </a:r>
            <a:r>
              <a:rPr lang="en-US" altLang="zh-CN" dirty="0"/>
              <a:t>×D)</a:t>
            </a:r>
            <a:r>
              <a:rPr lang="zh-CN" altLang="en-US" dirty="0"/>
              <a:t>，模板图像</a:t>
            </a:r>
            <a:r>
              <a:rPr lang="en-US" altLang="zh-CN" dirty="0"/>
              <a:t>tokens: Tt ∈ R^(N</a:t>
            </a:r>
            <a:r>
              <a:rPr lang="en-US" altLang="zh-CN" baseline="-25000" dirty="0"/>
              <a:t>T</a:t>
            </a:r>
            <a:r>
              <a:rPr lang="en-US" altLang="zh-CN" dirty="0"/>
              <a:t>×D)</a:t>
            </a:r>
          </a:p>
          <a:p>
            <a:pPr marL="742950" lvl="1" indent="-285750">
              <a:lnSpc>
                <a:spcPct val="150000"/>
              </a:lnSpc>
              <a:buFont typeface="Arial" panose="020B0604020202020204" pitchFamily="34" charset="0"/>
              <a:buChar char="•"/>
            </a:pPr>
            <a:r>
              <a:rPr lang="zh-CN" altLang="en-US" dirty="0"/>
              <a:t>与传统</a:t>
            </a:r>
            <a:r>
              <a:rPr lang="en-US" altLang="zh-CN" dirty="0" err="1"/>
              <a:t>ViT</a:t>
            </a:r>
            <a:r>
              <a:rPr lang="zh-CN" altLang="en-US" dirty="0"/>
              <a:t>直接使用</a:t>
            </a:r>
            <a:r>
              <a:rPr lang="en-US" altLang="zh-CN" dirty="0"/>
              <a:t>16×16</a:t>
            </a:r>
            <a:r>
              <a:rPr lang="zh-CN" altLang="en-US" dirty="0"/>
              <a:t>嵌入不同，</a:t>
            </a:r>
            <a:r>
              <a:rPr lang="en-US" altLang="zh-CN" dirty="0" err="1"/>
              <a:t>DUTrack</a:t>
            </a:r>
            <a:r>
              <a:rPr lang="zh-CN" altLang="en-US" dirty="0"/>
              <a:t>对搜索图像和模板图像进行三阶段下采样（包括一个</a:t>
            </a:r>
            <a:r>
              <a:rPr lang="en-US" altLang="zh-CN" dirty="0"/>
              <a:t>4×4</a:t>
            </a:r>
            <a:r>
              <a:rPr lang="zh-CN" altLang="en-US" dirty="0"/>
              <a:t>嵌入层和两个</a:t>
            </a:r>
            <a:r>
              <a:rPr lang="en-US" altLang="zh-CN" dirty="0"/>
              <a:t>2×2</a:t>
            </a:r>
            <a:r>
              <a:rPr lang="zh-CN" altLang="en-US" dirty="0"/>
              <a:t>合并层）。</a:t>
            </a:r>
            <a:endParaRPr lang="en-US" altLang="zh-CN" dirty="0"/>
          </a:p>
          <a:p>
            <a:pPr marL="742950" lvl="1" indent="-285750">
              <a:lnSpc>
                <a:spcPct val="150000"/>
              </a:lnSpc>
              <a:buFont typeface="Arial" panose="020B0604020202020204" pitchFamily="34" charset="0"/>
              <a:buChar char="•"/>
            </a:pPr>
            <a:r>
              <a:rPr lang="zh-CN" altLang="en-US" dirty="0"/>
              <a:t>得到</a:t>
            </a:r>
            <a:r>
              <a:rPr lang="en-US" altLang="zh-CN" dirty="0"/>
              <a:t>NS = H</a:t>
            </a:r>
            <a:r>
              <a:rPr lang="en-US" altLang="zh-CN" baseline="-25000" dirty="0"/>
              <a:t>S</a:t>
            </a:r>
            <a:r>
              <a:rPr lang="en-US" altLang="zh-CN" dirty="0"/>
              <a:t>W</a:t>
            </a:r>
            <a:r>
              <a:rPr lang="en-US" altLang="zh-CN" baseline="-25000" dirty="0"/>
              <a:t>S</a:t>
            </a:r>
            <a:r>
              <a:rPr lang="en-US" altLang="zh-CN" dirty="0"/>
              <a:t>/16²</a:t>
            </a:r>
            <a:r>
              <a:rPr lang="zh-CN" altLang="en-US" dirty="0"/>
              <a:t>，</a:t>
            </a:r>
            <a:r>
              <a:rPr lang="en-US" altLang="zh-CN" dirty="0"/>
              <a:t>N</a:t>
            </a:r>
            <a:r>
              <a:rPr lang="en-US" altLang="zh-CN" baseline="-25000" dirty="0"/>
              <a:t>T</a:t>
            </a:r>
            <a:r>
              <a:rPr lang="en-US" altLang="zh-CN" dirty="0"/>
              <a:t> = H</a:t>
            </a:r>
            <a:r>
              <a:rPr lang="en-US" altLang="zh-CN" baseline="-25000" dirty="0"/>
              <a:t>T</a:t>
            </a:r>
            <a:r>
              <a:rPr lang="en-US" altLang="zh-CN" dirty="0"/>
              <a:t>W</a:t>
            </a:r>
            <a:r>
              <a:rPr lang="en-US" altLang="zh-CN" baseline="-25000" dirty="0"/>
              <a:t>T</a:t>
            </a:r>
            <a:r>
              <a:rPr lang="en-US" altLang="zh-CN" dirty="0"/>
              <a:t>/16²</a:t>
            </a:r>
            <a:r>
              <a:rPr lang="zh-CN" altLang="en-US" dirty="0"/>
              <a:t>，</a:t>
            </a:r>
            <a:r>
              <a:rPr lang="en-US" altLang="zh-CN" dirty="0"/>
              <a:t>D = 512</a:t>
            </a:r>
            <a:r>
              <a:rPr lang="zh-CN" altLang="en-US" dirty="0"/>
              <a:t>。</a:t>
            </a:r>
            <a:endParaRPr lang="en-US" altLang="zh-CN" dirty="0"/>
          </a:p>
          <a:p>
            <a:pPr marL="285750" indent="-285750">
              <a:lnSpc>
                <a:spcPct val="150000"/>
              </a:lnSpc>
              <a:spcBef>
                <a:spcPts val="600"/>
              </a:spcBef>
              <a:buFont typeface="Arial" panose="020B0604020202020204" pitchFamily="34" charset="0"/>
              <a:buChar char="•"/>
            </a:pPr>
            <a:r>
              <a:rPr lang="zh-CN" altLang="en-US" b="1" dirty="0"/>
              <a:t>语言特征处理：</a:t>
            </a:r>
            <a:endParaRPr lang="en-US" altLang="zh-CN" b="1" dirty="0"/>
          </a:p>
          <a:p>
            <a:pPr marL="742950" lvl="1" indent="-285750">
              <a:lnSpc>
                <a:spcPct val="150000"/>
              </a:lnSpc>
              <a:buFont typeface="Arial" panose="020B0604020202020204" pitchFamily="34" charset="0"/>
              <a:buChar char="•"/>
            </a:pPr>
            <a:r>
              <a:rPr lang="zh-CN" altLang="en-US" dirty="0"/>
              <a:t>语言注释</a:t>
            </a:r>
            <a:r>
              <a:rPr lang="en-US" altLang="zh-CN" dirty="0"/>
              <a:t>L</a:t>
            </a:r>
            <a:r>
              <a:rPr lang="zh-CN" altLang="en-US" dirty="0"/>
              <a:t>通过</a:t>
            </a:r>
            <a:r>
              <a:rPr lang="en-US" altLang="zh-CN" dirty="0"/>
              <a:t>BERT</a:t>
            </a:r>
            <a:r>
              <a:rPr lang="zh-CN" altLang="en-US" dirty="0"/>
              <a:t>的分词器转换为</a:t>
            </a:r>
            <a:r>
              <a:rPr lang="en-US" altLang="zh-CN" dirty="0"/>
              <a:t>Lt ∈ R^(N</a:t>
            </a:r>
            <a:r>
              <a:rPr lang="en-US" altLang="zh-CN" baseline="-25000" dirty="0"/>
              <a:t>L</a:t>
            </a:r>
            <a:r>
              <a:rPr lang="en-US" altLang="zh-CN" dirty="0"/>
              <a:t>×D)</a:t>
            </a:r>
            <a:r>
              <a:rPr lang="zh-CN" altLang="en-US" dirty="0"/>
              <a:t>。</a:t>
            </a:r>
            <a:endParaRPr lang="en-US" altLang="zh-CN" dirty="0"/>
          </a:p>
          <a:p>
            <a:pPr marL="742950" lvl="1" indent="-285750">
              <a:lnSpc>
                <a:spcPct val="150000"/>
              </a:lnSpc>
              <a:buFont typeface="Arial" panose="020B0604020202020204" pitchFamily="34" charset="0"/>
              <a:buChar char="•"/>
            </a:pPr>
            <a:r>
              <a:rPr lang="en-US" altLang="zh-CN" dirty="0"/>
              <a:t>Lt</a:t>
            </a:r>
            <a:r>
              <a:rPr lang="zh-CN" altLang="en-US" dirty="0"/>
              <a:t>以</a:t>
            </a:r>
            <a:r>
              <a:rPr lang="en-US" altLang="zh-CN" dirty="0"/>
              <a:t>[CLS]</a:t>
            </a:r>
            <a:r>
              <a:rPr lang="zh-CN" altLang="en-US" dirty="0"/>
              <a:t>标记开始，</a:t>
            </a:r>
            <a:r>
              <a:rPr lang="en-US" altLang="zh-CN" dirty="0"/>
              <a:t>N</a:t>
            </a:r>
            <a:r>
              <a:rPr lang="en-US" altLang="zh-CN" baseline="-25000" dirty="0"/>
              <a:t>L</a:t>
            </a:r>
            <a:r>
              <a:rPr lang="en-US" altLang="zh-CN" dirty="0"/>
              <a:t> = 16</a:t>
            </a:r>
            <a:r>
              <a:rPr lang="zh-CN" altLang="en-US" dirty="0"/>
              <a:t>，</a:t>
            </a:r>
            <a:r>
              <a:rPr lang="en-US" altLang="zh-CN" dirty="0"/>
              <a:t>D = 512</a:t>
            </a:r>
            <a:r>
              <a:rPr lang="zh-CN" altLang="en-US" dirty="0"/>
              <a:t>。</a:t>
            </a:r>
            <a:endParaRPr lang="en-US" altLang="zh-CN" dirty="0"/>
          </a:p>
        </p:txBody>
      </p:sp>
      <p:sp>
        <p:nvSpPr>
          <p:cNvPr id="3" name="矩形 2">
            <a:extLst>
              <a:ext uri="{FF2B5EF4-FFF2-40B4-BE49-F238E27FC236}">
                <a16:creationId xmlns:a16="http://schemas.microsoft.com/office/drawing/2014/main" id="{169220E4-0711-07A2-F3ED-323F73E40496}"/>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0EE0447C-307A-6F7D-986E-6DD37F403AFC}"/>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81C02EFC-F612-64B3-7E3B-4CB202F2C5AD}"/>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E249A3B7-EF90-37AE-3D2D-B7D29CFD273D}"/>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BED85A15-5F6C-63A8-49B5-0A8577E19D19}"/>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0C978871-ADF2-B67B-FEB0-45F4A404EF5B}"/>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538BFB03-996E-D0AB-7130-56556EF656CF}"/>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Tree>
    <p:extLst>
      <p:ext uri="{BB962C8B-B14F-4D97-AF65-F5344CB8AC3E}">
        <p14:creationId xmlns:p14="http://schemas.microsoft.com/office/powerpoint/2010/main" val="541020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D1EDB-0965-BBFF-1F16-9E01889B4738}"/>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AC0DE0BD-B88A-F6C7-375B-93D7FC2C901A}"/>
              </a:ext>
            </a:extLst>
          </p:cNvPr>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多模态交互 </a:t>
            </a:r>
            <a:r>
              <a:rPr lang="en-US" altLang="zh-CN" sz="2000" b="1" dirty="0"/>
              <a:t>(Multi-modal Interaction)</a:t>
            </a:r>
            <a:endParaRPr lang="zh-CN" altLang="en-US" sz="1800" b="1" dirty="0"/>
          </a:p>
        </p:txBody>
      </p:sp>
      <p:sp>
        <p:nvSpPr>
          <p:cNvPr id="2" name="文本框 1">
            <a:extLst>
              <a:ext uri="{FF2B5EF4-FFF2-40B4-BE49-F238E27FC236}">
                <a16:creationId xmlns:a16="http://schemas.microsoft.com/office/drawing/2014/main" id="{AC911F42-7886-4AC3-1976-88EB44E655D3}"/>
              </a:ext>
            </a:extLst>
          </p:cNvPr>
          <p:cNvSpPr txBox="1"/>
          <p:nvPr/>
        </p:nvSpPr>
        <p:spPr>
          <a:xfrm>
            <a:off x="244801" y="1325747"/>
            <a:ext cx="11702396" cy="5266955"/>
          </a:xfrm>
          <a:prstGeom prst="rect">
            <a:avLst/>
          </a:prstGeom>
          <a:noFill/>
        </p:spPr>
        <p:txBody>
          <a:bodyPr wrap="square">
            <a:spAutoFit/>
          </a:bodyPr>
          <a:lstStyle/>
          <a:p>
            <a:pPr marL="285750" indent="-285750">
              <a:lnSpc>
                <a:spcPct val="150000"/>
              </a:lnSpc>
              <a:spcBef>
                <a:spcPts val="600"/>
              </a:spcBef>
              <a:buFont typeface="Arial" panose="020B0604020202020204" pitchFamily="34" charset="0"/>
              <a:buChar char="•"/>
            </a:pPr>
            <a:r>
              <a:rPr lang="zh-CN" altLang="en-US" b="1" dirty="0"/>
              <a:t>统一视觉</a:t>
            </a:r>
            <a:r>
              <a:rPr lang="en-US" altLang="zh-CN" b="1" dirty="0"/>
              <a:t>-</a:t>
            </a:r>
            <a:r>
              <a:rPr lang="zh-CN" altLang="en-US" b="1" dirty="0"/>
              <a:t>语言建模操作</a:t>
            </a:r>
            <a:endParaRPr lang="en-US" altLang="zh-CN" b="1" dirty="0"/>
          </a:p>
          <a:p>
            <a:pPr marL="742950" lvl="1" indent="-285750">
              <a:lnSpc>
                <a:spcPct val="150000"/>
              </a:lnSpc>
              <a:spcAft>
                <a:spcPts val="600"/>
              </a:spcAft>
              <a:buFont typeface="Arial" panose="020B0604020202020204" pitchFamily="34" charset="0"/>
              <a:buChar char="•"/>
            </a:pPr>
            <a:r>
              <a:rPr lang="zh-CN" altLang="en-US" dirty="0"/>
              <a:t>形式上，统一视觉</a:t>
            </a:r>
            <a:r>
              <a:rPr lang="en-US" altLang="zh-CN" dirty="0"/>
              <a:t>-</a:t>
            </a:r>
            <a:r>
              <a:rPr lang="zh-CN" altLang="en-US" dirty="0"/>
              <a:t>语言建模的操作可以表示为：</a:t>
            </a:r>
            <a:endParaRPr lang="en-US" altLang="zh-CN" dirty="0"/>
          </a:p>
          <a:p>
            <a:pPr marL="285750" indent="-285750">
              <a:lnSpc>
                <a:spcPct val="150000"/>
              </a:lnSpc>
              <a:spcBef>
                <a:spcPts val="600"/>
              </a:spcBef>
              <a:buFont typeface="Arial" panose="020B0604020202020204" pitchFamily="34" charset="0"/>
              <a:buChar char="•"/>
            </a:pPr>
            <a:endParaRPr lang="en-US" altLang="zh-CN" b="1" dirty="0"/>
          </a:p>
          <a:p>
            <a:pPr marL="742950" lvl="1" indent="-285750">
              <a:lnSpc>
                <a:spcPct val="150000"/>
              </a:lnSpc>
              <a:buFont typeface="Arial" panose="020B0604020202020204" pitchFamily="34" charset="0"/>
              <a:buChar char="•"/>
            </a:pPr>
            <a:endParaRPr lang="en-US" altLang="zh-CN" b="1" dirty="0"/>
          </a:p>
          <a:p>
            <a:pPr marL="742950" lvl="1" indent="-285750">
              <a:lnSpc>
                <a:spcPct val="150000"/>
              </a:lnSpc>
              <a:buFont typeface="Arial" panose="020B0604020202020204" pitchFamily="34" charset="0"/>
              <a:buChar char="•"/>
            </a:pPr>
            <a:endParaRPr lang="en-US" altLang="zh-CN" b="1" dirty="0"/>
          </a:p>
          <a:p>
            <a:pPr marL="742950" lvl="1" indent="-285750">
              <a:lnSpc>
                <a:spcPct val="150000"/>
              </a:lnSpc>
              <a:buFont typeface="Arial" panose="020B0604020202020204" pitchFamily="34" charset="0"/>
              <a:buChar char="•"/>
            </a:pPr>
            <a:endParaRPr lang="en-US" altLang="zh-CN" b="1" dirty="0"/>
          </a:p>
          <a:p>
            <a:pPr marL="742950" lvl="1" indent="-285750">
              <a:lnSpc>
                <a:spcPct val="150000"/>
              </a:lnSpc>
              <a:buFont typeface="Arial" panose="020B0604020202020204" pitchFamily="34" charset="0"/>
              <a:buChar char="•"/>
            </a:pPr>
            <a:endParaRPr lang="en-US" altLang="zh-CN" dirty="0"/>
          </a:p>
          <a:p>
            <a:pPr marL="742950" lvl="1" indent="-285750">
              <a:lnSpc>
                <a:spcPct val="150000"/>
              </a:lnSpc>
              <a:buFont typeface="Arial" panose="020B0604020202020204" pitchFamily="34" charset="0"/>
              <a:buChar char="•"/>
            </a:pPr>
            <a:r>
              <a:rPr lang="zh-CN" altLang="en-US" dirty="0"/>
              <a:t>其中</a:t>
            </a:r>
            <a:r>
              <a:rPr lang="en-US" altLang="zh-CN" dirty="0"/>
              <a:t>LN</a:t>
            </a:r>
            <a:r>
              <a:rPr lang="zh-CN" altLang="en-US" dirty="0"/>
              <a:t>代表层归一化，</a:t>
            </a:r>
            <a:r>
              <a:rPr lang="en-US" altLang="zh-CN" dirty="0"/>
              <a:t>MHSA</a:t>
            </a:r>
            <a:r>
              <a:rPr lang="zh-CN" altLang="en-US" dirty="0"/>
              <a:t>代表多头自注意力，</a:t>
            </a:r>
            <a:r>
              <a:rPr lang="en-US" altLang="zh-CN" dirty="0"/>
              <a:t>[; ]</a:t>
            </a:r>
            <a:r>
              <a:rPr lang="zh-CN" altLang="en-US" dirty="0"/>
              <a:t>表示连接操作，</a:t>
            </a:r>
            <a:r>
              <a:rPr lang="en-US" altLang="zh-CN" dirty="0"/>
              <a:t>λ1</a:t>
            </a:r>
            <a:r>
              <a:rPr lang="zh-CN" altLang="en-US" dirty="0"/>
              <a:t>和</a:t>
            </a:r>
            <a:r>
              <a:rPr lang="en-US" altLang="zh-CN" dirty="0"/>
              <a:t>λ2</a:t>
            </a:r>
            <a:r>
              <a:rPr lang="zh-CN" altLang="en-US" dirty="0"/>
              <a:t>是两个可学习参数。</a:t>
            </a:r>
            <a:endParaRPr lang="en-US" altLang="zh-CN" dirty="0"/>
          </a:p>
          <a:p>
            <a:pPr marL="285750" indent="-285750">
              <a:lnSpc>
                <a:spcPct val="150000"/>
              </a:lnSpc>
              <a:spcBef>
                <a:spcPts val="600"/>
              </a:spcBef>
              <a:buFont typeface="Arial" panose="020B0604020202020204" pitchFamily="34" charset="0"/>
              <a:buChar char="•"/>
            </a:pPr>
            <a:r>
              <a:rPr lang="zh-CN" altLang="en-US" b="1" dirty="0"/>
              <a:t>输出与跟踪结果</a:t>
            </a:r>
            <a:endParaRPr lang="en-US" altLang="zh-CN" b="1" dirty="0"/>
          </a:p>
          <a:p>
            <a:pPr marL="742950" lvl="1" indent="-285750">
              <a:lnSpc>
                <a:spcPct val="150000"/>
              </a:lnSpc>
              <a:buFont typeface="Arial" panose="020B0604020202020204" pitchFamily="34" charset="0"/>
              <a:buChar char="•"/>
            </a:pPr>
            <a:r>
              <a:rPr lang="zh-CN" altLang="en-US" dirty="0"/>
              <a:t>最终，搜索特征</a:t>
            </a:r>
            <a:r>
              <a:rPr lang="en-US" altLang="zh-CN" dirty="0"/>
              <a:t>F</a:t>
            </a:r>
            <a:r>
              <a:rPr lang="en-US" altLang="zh-CN" baseline="-25000" dirty="0"/>
              <a:t>S</a:t>
            </a:r>
            <a:r>
              <a:rPr lang="zh-CN" altLang="en-US" dirty="0"/>
              <a:t>被送入跟踪头以获得结果</a:t>
            </a:r>
            <a:r>
              <a:rPr lang="en-US" altLang="zh-CN" dirty="0"/>
              <a:t>[x, y, w, h]</a:t>
            </a:r>
            <a:r>
              <a:rPr lang="zh-CN" altLang="en-US" dirty="0"/>
              <a:t>。</a:t>
            </a:r>
            <a:endParaRPr lang="en-US" altLang="zh-CN" dirty="0"/>
          </a:p>
          <a:p>
            <a:pPr marL="742950" lvl="1" indent="-285750">
              <a:lnSpc>
                <a:spcPct val="150000"/>
              </a:lnSpc>
              <a:buFont typeface="Arial" panose="020B0604020202020204" pitchFamily="34" charset="0"/>
              <a:buChar char="•"/>
            </a:pPr>
            <a:r>
              <a:rPr lang="zh-CN" altLang="en-US" dirty="0"/>
              <a:t>这种单流架构的优势在于它能够让不同模态的特征在深层次上进行交互，从而捕获更丰富的跨模态关系，提高在复杂场景下的跟踪性能。</a:t>
            </a:r>
            <a:endParaRPr lang="en-US" altLang="zh-CN" dirty="0"/>
          </a:p>
        </p:txBody>
      </p:sp>
      <p:sp>
        <p:nvSpPr>
          <p:cNvPr id="3" name="矩形 2">
            <a:extLst>
              <a:ext uri="{FF2B5EF4-FFF2-40B4-BE49-F238E27FC236}">
                <a16:creationId xmlns:a16="http://schemas.microsoft.com/office/drawing/2014/main" id="{32BF6393-CB99-A461-D9FE-FFE6C3867B11}"/>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5C05CF03-C6BC-D0B1-5BED-B060AA73CBC2}"/>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FEA924F0-7C00-1893-E98E-C1F7E1F7D8C3}"/>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5F731DF1-B7CB-D5B7-1A77-84A384274AC7}"/>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A203CBE2-44DD-6BA7-458D-EECBE1A9D961}"/>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ED105009-EC12-9BAA-87E7-E38102ECB435}"/>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42F6ED29-0AC2-A87C-0491-0CE5C1A04160}"/>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9" name="图片 8">
            <a:extLst>
              <a:ext uri="{FF2B5EF4-FFF2-40B4-BE49-F238E27FC236}">
                <a16:creationId xmlns:a16="http://schemas.microsoft.com/office/drawing/2014/main" id="{734EBEC1-D60B-A4AC-36E0-DDBC04CEE8D8}"/>
              </a:ext>
            </a:extLst>
          </p:cNvPr>
          <p:cNvPicPr>
            <a:picLocks noChangeAspect="1"/>
          </p:cNvPicPr>
          <p:nvPr/>
        </p:nvPicPr>
        <p:blipFill>
          <a:blip r:embed="rId3"/>
          <a:stretch>
            <a:fillRect/>
          </a:stretch>
        </p:blipFill>
        <p:spPr>
          <a:xfrm>
            <a:off x="3239237" y="2418400"/>
            <a:ext cx="5713524" cy="1886976"/>
          </a:xfrm>
          <a:prstGeom prst="rect">
            <a:avLst/>
          </a:prstGeom>
        </p:spPr>
      </p:pic>
    </p:spTree>
    <p:extLst>
      <p:ext uri="{BB962C8B-B14F-4D97-AF65-F5344CB8AC3E}">
        <p14:creationId xmlns:p14="http://schemas.microsoft.com/office/powerpoint/2010/main" val="3845781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FFCB3-0F8A-FA95-6128-5D238705140D}"/>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0C31E8A9-095A-E893-9965-1E37C7E6609D}"/>
              </a:ext>
            </a:extLst>
          </p:cNvPr>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动态模板捕获模块 </a:t>
            </a:r>
            <a:r>
              <a:rPr lang="en-US" altLang="zh-CN" sz="2000" b="1" dirty="0"/>
              <a:t>(Dynamic Template Capture Module)</a:t>
            </a:r>
            <a:endParaRPr lang="zh-CN" altLang="en-US" sz="1800" b="1" dirty="0"/>
          </a:p>
        </p:txBody>
      </p:sp>
      <p:sp>
        <p:nvSpPr>
          <p:cNvPr id="3" name="矩形 2">
            <a:extLst>
              <a:ext uri="{FF2B5EF4-FFF2-40B4-BE49-F238E27FC236}">
                <a16:creationId xmlns:a16="http://schemas.microsoft.com/office/drawing/2014/main" id="{1CD6DF9A-9109-576C-8433-7373A4A8E008}"/>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05118AC3-DAE5-43B7-FE3B-5059B1B13777}"/>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92330AF7-10C0-6D5C-3C55-5082E3A09647}"/>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033B882B-9868-B1FC-1C8F-E34EDB87B120}"/>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761A651E-1D5B-6F4C-4B27-D4843C723CE2}"/>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5011308C-C013-30B0-814F-3EAC5603BC7A}"/>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64F97187-E8C4-0776-2C97-A95BD0D78F35}"/>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
        <p:nvSpPr>
          <p:cNvPr id="2" name="文本框 1">
            <a:extLst>
              <a:ext uri="{FF2B5EF4-FFF2-40B4-BE49-F238E27FC236}">
                <a16:creationId xmlns:a16="http://schemas.microsoft.com/office/drawing/2014/main" id="{54A4BAC5-33B7-F07F-3BB3-23AA2C725F02}"/>
              </a:ext>
            </a:extLst>
          </p:cNvPr>
          <p:cNvSpPr txBox="1"/>
          <p:nvPr/>
        </p:nvSpPr>
        <p:spPr>
          <a:xfrm>
            <a:off x="244801" y="1325747"/>
            <a:ext cx="11702396" cy="5343899"/>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sz="1800" dirty="0"/>
              <a:t>静态模板帧提供的物体外观信息只能捕获物体在特定时刻的外观，这不足以为跟踪器提供充分的空间线索。</a:t>
            </a:r>
            <a:endParaRPr lang="en-US" altLang="zh-CN" sz="1800" dirty="0"/>
          </a:p>
          <a:p>
            <a:pPr marL="285750" indent="-285750">
              <a:lnSpc>
                <a:spcPct val="150000"/>
              </a:lnSpc>
              <a:spcAft>
                <a:spcPts val="600"/>
              </a:spcAft>
              <a:buFont typeface="Arial" panose="020B0604020202020204" pitchFamily="34" charset="0"/>
              <a:buChar char="•"/>
            </a:pPr>
            <a:r>
              <a:rPr lang="zh-CN" altLang="en-US" dirty="0"/>
              <a:t>动态模板捕获模块（</a:t>
            </a:r>
            <a:r>
              <a:rPr lang="en-US" altLang="zh-CN" dirty="0"/>
              <a:t>DTCM</a:t>
            </a:r>
            <a:r>
              <a:rPr lang="zh-CN" altLang="en-US" dirty="0"/>
              <a:t>）从搜索图像中提取高响应区域，并将其用作后续帧的动态模板。</a:t>
            </a:r>
            <a:endParaRPr lang="en-US" altLang="zh-CN" dirty="0"/>
          </a:p>
          <a:p>
            <a:pPr marL="285750" indent="-285750">
              <a:lnSpc>
                <a:spcPct val="150000"/>
              </a:lnSpc>
              <a:spcAft>
                <a:spcPts val="600"/>
              </a:spcAft>
              <a:buFont typeface="Arial" panose="020B0604020202020204" pitchFamily="34" charset="0"/>
              <a:buChar char="•"/>
            </a:pPr>
            <a:r>
              <a:rPr lang="zh-CN" altLang="en-US" b="1" dirty="0"/>
              <a:t>工作原理：</a:t>
            </a:r>
            <a:endParaRPr lang="en-US" altLang="zh-CN" b="1" dirty="0"/>
          </a:p>
          <a:p>
            <a:pPr marL="742950" lvl="1" indent="-285750">
              <a:lnSpc>
                <a:spcPct val="150000"/>
              </a:lnSpc>
              <a:buFont typeface="Arial" panose="020B0604020202020204" pitchFamily="34" charset="0"/>
              <a:buChar char="•"/>
            </a:pPr>
            <a:r>
              <a:rPr lang="zh-CN" altLang="en-US" dirty="0"/>
              <a:t>多头自注意力操作：</a:t>
            </a:r>
            <a:endParaRPr lang="en-US" altLang="zh-CN" dirty="0"/>
          </a:p>
          <a:p>
            <a:pPr marL="742950" lvl="1" indent="-285750">
              <a:lnSpc>
                <a:spcPct val="150000"/>
              </a:lnSpc>
              <a:buFont typeface="Arial" panose="020B0604020202020204" pitchFamily="34" charset="0"/>
              <a:buChar char="•"/>
            </a:pPr>
            <a:endParaRPr lang="en-US" altLang="zh-CN" dirty="0"/>
          </a:p>
          <a:p>
            <a:pPr marL="742950" lvl="1" indent="-285750">
              <a:lnSpc>
                <a:spcPct val="150000"/>
              </a:lnSpc>
              <a:buFont typeface="Arial" panose="020B0604020202020204" pitchFamily="34" charset="0"/>
              <a:buChar char="•"/>
            </a:pPr>
            <a:endParaRPr lang="en-US" altLang="zh-CN" dirty="0"/>
          </a:p>
          <a:p>
            <a:pPr marL="742950" lvl="1" indent="-285750">
              <a:lnSpc>
                <a:spcPct val="150000"/>
              </a:lnSpc>
              <a:buFont typeface="Arial" panose="020B0604020202020204" pitchFamily="34" charset="0"/>
              <a:buChar char="•"/>
            </a:pPr>
            <a:r>
              <a:rPr lang="zh-CN" altLang="en-US" dirty="0"/>
              <a:t>该模块（</a:t>
            </a:r>
            <a:r>
              <a:rPr lang="en-US" altLang="zh-CN" dirty="0"/>
              <a:t>DTCM</a:t>
            </a:r>
            <a:r>
              <a:rPr lang="zh-CN" altLang="en-US" dirty="0"/>
              <a:t>）旨在识别搜索区域中与语言注释高度匹配的区域，而语言</a:t>
            </a:r>
            <a:r>
              <a:rPr lang="en-US" altLang="zh-CN" dirty="0"/>
              <a:t>token</a:t>
            </a:r>
            <a:r>
              <a:rPr lang="zh-CN" altLang="en-US" dirty="0"/>
              <a:t>中的</a:t>
            </a:r>
            <a:r>
              <a:rPr lang="en-US" altLang="zh-CN" dirty="0"/>
              <a:t>[CLS]</a:t>
            </a:r>
            <a:r>
              <a:rPr lang="zh-CN" altLang="en-US" dirty="0"/>
              <a:t>标记可以概括当前帧的语义信息。因此，从</a:t>
            </a:r>
            <a:r>
              <a:rPr lang="en-US" altLang="zh-CN" dirty="0"/>
              <a:t>A</a:t>
            </a:r>
            <a:r>
              <a:rPr lang="zh-CN" altLang="en-US" dirty="0"/>
              <a:t>中选择</a:t>
            </a:r>
            <a:r>
              <a:rPr lang="en-US" altLang="zh-CN" dirty="0"/>
              <a:t>[CLS]</a:t>
            </a:r>
            <a:r>
              <a:rPr lang="zh-CN" altLang="en-US" dirty="0"/>
              <a:t>对搜索区域的注意力图，表示为：</a:t>
            </a:r>
            <a:endParaRPr lang="en-US" altLang="zh-CN" dirty="0"/>
          </a:p>
          <a:p>
            <a:pPr marL="742950" lvl="1" indent="-285750">
              <a:lnSpc>
                <a:spcPct val="150000"/>
              </a:lnSpc>
              <a:buFont typeface="Arial" panose="020B0604020202020204" pitchFamily="34" charset="0"/>
              <a:buChar char="•"/>
            </a:pPr>
            <a:endParaRPr lang="en-US" altLang="zh-CN" b="1" dirty="0"/>
          </a:p>
          <a:p>
            <a:pPr marL="742950" lvl="1" indent="-285750">
              <a:lnSpc>
                <a:spcPct val="150000"/>
              </a:lnSpc>
              <a:buFont typeface="Arial" panose="020B0604020202020204" pitchFamily="34" charset="0"/>
              <a:buChar char="•"/>
            </a:pPr>
            <a:endParaRPr lang="en-US" altLang="zh-CN" b="1" dirty="0"/>
          </a:p>
          <a:p>
            <a:pPr marL="742950" lvl="1" indent="-285750">
              <a:lnSpc>
                <a:spcPct val="150000"/>
              </a:lnSpc>
              <a:spcBef>
                <a:spcPts val="600"/>
              </a:spcBef>
              <a:buFont typeface="Arial" panose="020B0604020202020204" pitchFamily="34" charset="0"/>
              <a:buChar char="•"/>
            </a:pPr>
            <a:r>
              <a:rPr lang="zh-CN" altLang="en-US" dirty="0"/>
              <a:t>动态模板提取：从</a:t>
            </a:r>
            <a:r>
              <a:rPr lang="en-US" altLang="zh-CN" dirty="0"/>
              <a:t>A</a:t>
            </a:r>
            <a:r>
              <a:rPr lang="en-US" altLang="zh-CN" baseline="-25000" dirty="0"/>
              <a:t>l2s</a:t>
            </a:r>
            <a:r>
              <a:rPr lang="zh-CN" altLang="en-US" dirty="0"/>
              <a:t>中选择相似度最高的前</a:t>
            </a:r>
            <a:r>
              <a:rPr lang="en-US" altLang="zh-CN" dirty="0"/>
              <a:t>k</a:t>
            </a:r>
            <a:r>
              <a:rPr lang="zh-CN" altLang="en-US" dirty="0"/>
              <a:t>个区域，并记录它们的索引。根据这些索引，在图像中定位相应区域作为动态模板。</a:t>
            </a:r>
            <a:endParaRPr lang="en-US" altLang="zh-CN" dirty="0"/>
          </a:p>
        </p:txBody>
      </p:sp>
      <p:pic>
        <p:nvPicPr>
          <p:cNvPr id="13" name="图片 12">
            <a:extLst>
              <a:ext uri="{FF2B5EF4-FFF2-40B4-BE49-F238E27FC236}">
                <a16:creationId xmlns:a16="http://schemas.microsoft.com/office/drawing/2014/main" id="{6340C28D-91FC-7A28-E3B0-AD86052334DC}"/>
              </a:ext>
            </a:extLst>
          </p:cNvPr>
          <p:cNvPicPr>
            <a:picLocks noChangeAspect="1"/>
          </p:cNvPicPr>
          <p:nvPr/>
        </p:nvPicPr>
        <p:blipFill>
          <a:blip r:embed="rId3"/>
          <a:stretch>
            <a:fillRect/>
          </a:stretch>
        </p:blipFill>
        <p:spPr>
          <a:xfrm>
            <a:off x="2766547" y="3248776"/>
            <a:ext cx="6658904" cy="666843"/>
          </a:xfrm>
          <a:prstGeom prst="rect">
            <a:avLst/>
          </a:prstGeom>
        </p:spPr>
      </p:pic>
      <p:pic>
        <p:nvPicPr>
          <p:cNvPr id="15" name="图片 14">
            <a:extLst>
              <a:ext uri="{FF2B5EF4-FFF2-40B4-BE49-F238E27FC236}">
                <a16:creationId xmlns:a16="http://schemas.microsoft.com/office/drawing/2014/main" id="{03E58B6F-B33A-27D3-F9C5-8AF533BFD977}"/>
              </a:ext>
            </a:extLst>
          </p:cNvPr>
          <p:cNvPicPr>
            <a:picLocks noChangeAspect="1"/>
          </p:cNvPicPr>
          <p:nvPr/>
        </p:nvPicPr>
        <p:blipFill>
          <a:blip r:embed="rId4"/>
          <a:stretch>
            <a:fillRect/>
          </a:stretch>
        </p:blipFill>
        <p:spPr>
          <a:xfrm>
            <a:off x="3361586" y="5009717"/>
            <a:ext cx="5468826" cy="752731"/>
          </a:xfrm>
          <a:prstGeom prst="rect">
            <a:avLst/>
          </a:prstGeom>
        </p:spPr>
      </p:pic>
    </p:spTree>
    <p:extLst>
      <p:ext uri="{BB962C8B-B14F-4D97-AF65-F5344CB8AC3E}">
        <p14:creationId xmlns:p14="http://schemas.microsoft.com/office/powerpoint/2010/main" val="2877503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34D50-3F0C-C970-C282-D678BBBDE215}"/>
            </a:ext>
          </a:extLst>
        </p:cNvPr>
        <p:cNvGrpSpPr/>
        <p:nvPr/>
      </p:nvGrpSpPr>
      <p:grpSpPr>
        <a:xfrm>
          <a:off x="0" y="0"/>
          <a:ext cx="0" cy="0"/>
          <a:chOff x="0" y="0"/>
          <a:chExt cx="0" cy="0"/>
        </a:xfrm>
      </p:grpSpPr>
      <p:pic>
        <p:nvPicPr>
          <p:cNvPr id="9" name="图片 8">
            <a:extLst>
              <a:ext uri="{FF2B5EF4-FFF2-40B4-BE49-F238E27FC236}">
                <a16:creationId xmlns:a16="http://schemas.microsoft.com/office/drawing/2014/main" id="{0A644FD6-2865-788F-213D-E091F9084C11}"/>
              </a:ext>
            </a:extLst>
          </p:cNvPr>
          <p:cNvPicPr>
            <a:picLocks noChangeAspect="1"/>
          </p:cNvPicPr>
          <p:nvPr/>
        </p:nvPicPr>
        <p:blipFill>
          <a:blip r:embed="rId3"/>
          <a:stretch>
            <a:fillRect/>
          </a:stretch>
        </p:blipFill>
        <p:spPr>
          <a:xfrm>
            <a:off x="848336" y="999991"/>
            <a:ext cx="10495327" cy="5695190"/>
          </a:xfrm>
          <a:prstGeom prst="rect">
            <a:avLst/>
          </a:prstGeom>
        </p:spPr>
      </p:pic>
      <p:sp>
        <p:nvSpPr>
          <p:cNvPr id="10" name="内容占位符 8">
            <a:extLst>
              <a:ext uri="{FF2B5EF4-FFF2-40B4-BE49-F238E27FC236}">
                <a16:creationId xmlns:a16="http://schemas.microsoft.com/office/drawing/2014/main" id="{CF746F79-8534-D91E-6C6D-3402A13F2EBE}"/>
              </a:ext>
            </a:extLst>
          </p:cNvPr>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en-US" altLang="zh-CN" sz="2000" b="1" dirty="0"/>
              <a:t>Information query</a:t>
            </a:r>
            <a:endParaRPr lang="zh-CN" altLang="en-US" sz="1800" b="1" dirty="0"/>
          </a:p>
        </p:txBody>
      </p:sp>
      <p:sp>
        <p:nvSpPr>
          <p:cNvPr id="3" name="矩形 2">
            <a:extLst>
              <a:ext uri="{FF2B5EF4-FFF2-40B4-BE49-F238E27FC236}">
                <a16:creationId xmlns:a16="http://schemas.microsoft.com/office/drawing/2014/main" id="{0548D7B2-312D-2FE0-806F-F0B9BB563AFF}"/>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51D87753-D9F1-2EFB-7E8D-67639AA7A593}"/>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8E0C191E-B9A8-EB5A-A0FE-FA34E544590B}"/>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B5E30091-59BC-61D1-5409-2627BA743EC5}"/>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AF00F7B1-1F75-97C8-78E0-A33815031C1F}"/>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FE4D6EA7-8737-D24D-E7C9-ECCB4BD5CB9C}"/>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3A36B412-9A7C-4C30-5D59-A54E04ECC6EE}"/>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Tree>
    <p:extLst>
      <p:ext uri="{BB962C8B-B14F-4D97-AF65-F5344CB8AC3E}">
        <p14:creationId xmlns:p14="http://schemas.microsoft.com/office/powerpoint/2010/main" val="1175316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35F48-109E-6A22-363F-E7D1D2F161EB}"/>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47302509-D079-7AB7-D1AF-110DC6321779}"/>
              </a:ext>
            </a:extLst>
          </p:cNvPr>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动态语言更新模块 </a:t>
            </a:r>
            <a:r>
              <a:rPr lang="en-US" altLang="zh-CN" sz="2000" b="1" dirty="0"/>
              <a:t>(Dynamic Language Update Module)</a:t>
            </a:r>
            <a:endParaRPr lang="zh-CN" altLang="en-US" sz="1800" b="1" dirty="0"/>
          </a:p>
        </p:txBody>
      </p:sp>
      <p:sp>
        <p:nvSpPr>
          <p:cNvPr id="3" name="矩形 2">
            <a:extLst>
              <a:ext uri="{FF2B5EF4-FFF2-40B4-BE49-F238E27FC236}">
                <a16:creationId xmlns:a16="http://schemas.microsoft.com/office/drawing/2014/main" id="{86E4FAC5-24A9-F577-09B2-B0ADBEB95F26}"/>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EB4EF6C2-3F4D-7119-50F4-AA90BF855A6D}"/>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B1D2F05F-FAF1-A9F6-CF0F-04E16AB5B135}"/>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752D3CBF-716F-9E50-3D92-61C374937092}"/>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435488AF-B482-927D-E2C3-41C95B3B0F23}"/>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6844FF6C-D833-C12D-7729-34EE13AC7011}"/>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3E185D41-A9B2-86E5-2C35-8C72321F9CBA}"/>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
        <p:nvSpPr>
          <p:cNvPr id="2" name="文本框 1">
            <a:extLst>
              <a:ext uri="{FF2B5EF4-FFF2-40B4-BE49-F238E27FC236}">
                <a16:creationId xmlns:a16="http://schemas.microsoft.com/office/drawing/2014/main" id="{4018F146-2978-6459-211A-6DF0308D1369}"/>
              </a:ext>
            </a:extLst>
          </p:cNvPr>
          <p:cNvSpPr txBox="1"/>
          <p:nvPr/>
        </p:nvSpPr>
        <p:spPr>
          <a:xfrm>
            <a:off x="244801" y="1325747"/>
            <a:ext cx="11636049" cy="5261184"/>
          </a:xfrm>
          <a:prstGeom prst="rect">
            <a:avLst/>
          </a:prstGeom>
          <a:noFill/>
        </p:spPr>
        <p:txBody>
          <a:bodyPr wrap="square">
            <a:spAutoFit/>
          </a:bodyPr>
          <a:lstStyle/>
          <a:p>
            <a:pPr marL="285750" indent="-285750">
              <a:lnSpc>
                <a:spcPct val="125000"/>
              </a:lnSpc>
              <a:spcAft>
                <a:spcPts val="600"/>
              </a:spcAft>
              <a:buFont typeface="Arial" panose="020B0604020202020204" pitchFamily="34" charset="0"/>
              <a:buChar char="•"/>
            </a:pPr>
            <a:r>
              <a:rPr lang="zh-CN" altLang="en-US" sz="1800" dirty="0"/>
              <a:t>视觉</a:t>
            </a:r>
            <a:r>
              <a:rPr lang="en-US" altLang="zh-CN" sz="1800" dirty="0"/>
              <a:t>-</a:t>
            </a:r>
            <a:r>
              <a:rPr lang="zh-CN" altLang="en-US" sz="1800" dirty="0"/>
              <a:t>语言跟踪基准为每个序列提供的注释仅限于描述目标的短期状态，这给跟踪范式中的逐帧推理带来挑战。</a:t>
            </a:r>
            <a:endParaRPr lang="en-US" altLang="zh-CN" sz="1800" dirty="0"/>
          </a:p>
          <a:p>
            <a:pPr marL="285750" indent="-285750">
              <a:lnSpc>
                <a:spcPct val="125000"/>
              </a:lnSpc>
              <a:spcAft>
                <a:spcPts val="600"/>
              </a:spcAft>
              <a:buFont typeface="Arial" panose="020B0604020202020204" pitchFamily="34" charset="0"/>
              <a:buChar char="•"/>
            </a:pPr>
            <a:r>
              <a:rPr lang="zh-CN" altLang="en-US" dirty="0"/>
              <a:t>为了增强语言注释对跟踪性能的贡献，作者利用大型语言模型动态生成特定时间点目标的描述。这些注释通常包括关于目标位置、尺度和颜色的语义信息。</a:t>
            </a:r>
            <a:endParaRPr lang="en-US" altLang="zh-CN" dirty="0"/>
          </a:p>
          <a:p>
            <a:pPr marL="285750" indent="-285750">
              <a:lnSpc>
                <a:spcPct val="125000"/>
              </a:lnSpc>
              <a:spcAft>
                <a:spcPts val="600"/>
              </a:spcAft>
              <a:buFont typeface="Arial" panose="020B0604020202020204" pitchFamily="34" charset="0"/>
              <a:buChar char="•"/>
            </a:pPr>
            <a:r>
              <a:rPr lang="zh-CN" altLang="en-US" b="1" dirty="0"/>
              <a:t>动态更新策略：</a:t>
            </a:r>
            <a:endParaRPr lang="en-US" altLang="zh-CN" b="1" dirty="0"/>
          </a:p>
          <a:p>
            <a:pPr marL="742950" lvl="1" indent="-285750">
              <a:lnSpc>
                <a:spcPct val="125000"/>
              </a:lnSpc>
              <a:spcAft>
                <a:spcPts val="600"/>
              </a:spcAft>
              <a:buFont typeface="Arial" panose="020B0604020202020204" pitchFamily="34" charset="0"/>
              <a:buChar char="•"/>
            </a:pPr>
            <a:r>
              <a:rPr lang="zh-CN" altLang="en-US" dirty="0"/>
              <a:t>引入对象标记 </a:t>
            </a:r>
            <a:r>
              <a:rPr lang="en-US" altLang="zh-CN" dirty="0" err="1"/>
              <a:t>r</a:t>
            </a:r>
            <a:r>
              <a:rPr lang="en-US" altLang="zh-CN" baseline="-25000" dirty="0" err="1"/>
              <a:t>stamp</a:t>
            </a:r>
            <a:r>
              <a:rPr lang="en-US" altLang="zh-CN" baseline="-25000" dirty="0"/>
              <a:t> </a:t>
            </a:r>
            <a:r>
              <a:rPr lang="en-US" altLang="zh-CN" dirty="0"/>
              <a:t>: [x1, y1, w1, h1]</a:t>
            </a:r>
            <a:r>
              <a:rPr lang="zh-CN" altLang="en-US" dirty="0"/>
              <a:t>，记录上次更新的目标信息，初始化为目标第一帧的注释。</a:t>
            </a:r>
            <a:endParaRPr lang="en-US" altLang="zh-CN" dirty="0"/>
          </a:p>
          <a:p>
            <a:pPr marL="742950" lvl="1" indent="-285750">
              <a:lnSpc>
                <a:spcPct val="125000"/>
              </a:lnSpc>
              <a:spcAft>
                <a:spcPts val="600"/>
              </a:spcAft>
              <a:buFont typeface="Arial" panose="020B0604020202020204" pitchFamily="34" charset="0"/>
              <a:buChar char="•"/>
            </a:pPr>
            <a:r>
              <a:rPr lang="zh-CN" altLang="en-US" dirty="0"/>
              <a:t>当前帧的跟踪结果表示为 </a:t>
            </a:r>
            <a:r>
              <a:rPr lang="en-US" altLang="zh-CN" dirty="0" err="1"/>
              <a:t>r</a:t>
            </a:r>
            <a:r>
              <a:rPr lang="en-US" altLang="zh-CN" baseline="-25000" dirty="0" err="1"/>
              <a:t>i</a:t>
            </a:r>
            <a:r>
              <a:rPr lang="en-US" altLang="zh-CN" baseline="-25000" dirty="0"/>
              <a:t> </a:t>
            </a:r>
            <a:r>
              <a:rPr lang="en-US" altLang="zh-CN" dirty="0"/>
              <a:t>: [x2, y2, w2, h2]</a:t>
            </a:r>
            <a:r>
              <a:rPr lang="zh-CN" altLang="en-US" dirty="0"/>
              <a:t>。通过比较 </a:t>
            </a:r>
            <a:r>
              <a:rPr lang="en-US" altLang="zh-CN" dirty="0" err="1"/>
              <a:t>r</a:t>
            </a:r>
            <a:r>
              <a:rPr lang="en-US" altLang="zh-CN" baseline="-25000" dirty="0" err="1"/>
              <a:t>stamp</a:t>
            </a:r>
            <a:r>
              <a:rPr lang="en-US" altLang="zh-CN" baseline="-25000" dirty="0"/>
              <a:t> </a:t>
            </a:r>
            <a:r>
              <a:rPr lang="zh-CN" altLang="en-US" dirty="0"/>
              <a:t>和 </a:t>
            </a:r>
            <a:r>
              <a:rPr lang="en-US" altLang="zh-CN" dirty="0" err="1"/>
              <a:t>r</a:t>
            </a:r>
            <a:r>
              <a:rPr lang="en-US" altLang="zh-CN" baseline="-25000" dirty="0" err="1"/>
              <a:t>i</a:t>
            </a:r>
            <a:r>
              <a:rPr lang="en-US" altLang="zh-CN" baseline="-25000" dirty="0"/>
              <a:t> </a:t>
            </a:r>
            <a:r>
              <a:rPr lang="zh-CN" altLang="en-US" dirty="0"/>
              <a:t>之间的中心点位移、目标尺度变化和边界框内平均颜色的变化，动态确定是否需要更新语言注释：</a:t>
            </a:r>
            <a:endParaRPr lang="en-US" altLang="zh-CN" dirty="0"/>
          </a:p>
          <a:p>
            <a:pPr marL="742950" lvl="1" indent="-285750">
              <a:lnSpc>
                <a:spcPct val="125000"/>
              </a:lnSpc>
              <a:spcAft>
                <a:spcPts val="600"/>
              </a:spcAft>
              <a:buFont typeface="Arial" panose="020B0604020202020204" pitchFamily="34" charset="0"/>
              <a:buChar char="•"/>
            </a:pPr>
            <a:endParaRPr lang="en-US" altLang="zh-CN" dirty="0"/>
          </a:p>
          <a:p>
            <a:pPr marL="742950" lvl="1" indent="-285750">
              <a:lnSpc>
                <a:spcPct val="125000"/>
              </a:lnSpc>
              <a:spcAft>
                <a:spcPts val="600"/>
              </a:spcAft>
              <a:buFont typeface="Arial" panose="020B0604020202020204" pitchFamily="34" charset="0"/>
              <a:buChar char="•"/>
            </a:pPr>
            <a:endParaRPr lang="en-US" altLang="zh-CN" dirty="0"/>
          </a:p>
          <a:p>
            <a:pPr marL="742950" lvl="1" indent="-285750">
              <a:lnSpc>
                <a:spcPct val="125000"/>
              </a:lnSpc>
              <a:spcAft>
                <a:spcPts val="600"/>
              </a:spcAft>
              <a:buFont typeface="Arial" panose="020B0604020202020204" pitchFamily="34" charset="0"/>
              <a:buChar char="•"/>
            </a:pPr>
            <a:endParaRPr lang="en-US" altLang="zh-CN" dirty="0"/>
          </a:p>
          <a:p>
            <a:pPr lvl="1">
              <a:lnSpc>
                <a:spcPct val="125000"/>
              </a:lnSpc>
              <a:spcAft>
                <a:spcPts val="600"/>
              </a:spcAft>
            </a:pPr>
            <a:endParaRPr lang="en-US" altLang="zh-CN" dirty="0"/>
          </a:p>
          <a:p>
            <a:pPr marL="742950" lvl="1" indent="-285750">
              <a:lnSpc>
                <a:spcPct val="125000"/>
              </a:lnSpc>
              <a:spcAft>
                <a:spcPts val="600"/>
              </a:spcAft>
              <a:buFont typeface="Arial" panose="020B0604020202020204" pitchFamily="34" charset="0"/>
              <a:buChar char="•"/>
            </a:pPr>
            <a:r>
              <a:rPr lang="zh-CN" altLang="en-US" dirty="0"/>
              <a:t>其中：</a:t>
            </a:r>
            <a:r>
              <a:rPr lang="en-US" altLang="zh-CN" dirty="0"/>
              <a:t>ΔS</a:t>
            </a:r>
            <a:r>
              <a:rPr lang="zh-CN" altLang="en-US" dirty="0"/>
              <a:t>、</a:t>
            </a:r>
            <a:r>
              <a:rPr lang="en-US" altLang="zh-CN" dirty="0"/>
              <a:t>ΔD</a:t>
            </a:r>
            <a:r>
              <a:rPr lang="zh-CN" altLang="en-US" dirty="0"/>
              <a:t>和</a:t>
            </a:r>
            <a:r>
              <a:rPr lang="en-US" altLang="zh-CN" dirty="0"/>
              <a:t>ΔC</a:t>
            </a:r>
            <a:r>
              <a:rPr lang="zh-CN" altLang="en-US" dirty="0"/>
              <a:t>分别表示当前目标相对于对象标记的尺度、位置和颜色平均值的变化</a:t>
            </a:r>
            <a:r>
              <a:rPr lang="en-US" altLang="zh-CN" dirty="0"/>
              <a:t>R</a:t>
            </a:r>
            <a:r>
              <a:rPr lang="zh-CN" altLang="en-US" dirty="0"/>
              <a:t>、</a:t>
            </a:r>
            <a:r>
              <a:rPr lang="en-US" altLang="zh-CN" dirty="0"/>
              <a:t>G</a:t>
            </a:r>
            <a:r>
              <a:rPr lang="zh-CN" altLang="en-US" dirty="0"/>
              <a:t>和</a:t>
            </a:r>
            <a:r>
              <a:rPr lang="en-US" altLang="zh-CN" dirty="0"/>
              <a:t>B</a:t>
            </a:r>
            <a:r>
              <a:rPr lang="zh-CN" altLang="en-US" dirty="0"/>
              <a:t>分别表示</a:t>
            </a:r>
            <a:r>
              <a:rPr lang="en-US" altLang="zh-CN" dirty="0"/>
              <a:t>RGB</a:t>
            </a:r>
            <a:r>
              <a:rPr lang="zh-CN" altLang="en-US" dirty="0"/>
              <a:t>像素的平均值。</a:t>
            </a:r>
            <a:endParaRPr lang="en-US" altLang="zh-CN" dirty="0"/>
          </a:p>
        </p:txBody>
      </p:sp>
      <p:pic>
        <p:nvPicPr>
          <p:cNvPr id="12" name="图片 11">
            <a:extLst>
              <a:ext uri="{FF2B5EF4-FFF2-40B4-BE49-F238E27FC236}">
                <a16:creationId xmlns:a16="http://schemas.microsoft.com/office/drawing/2014/main" id="{4D0AC6F5-285B-057F-CD49-3703DF375137}"/>
              </a:ext>
            </a:extLst>
          </p:cNvPr>
          <p:cNvPicPr>
            <a:picLocks noChangeAspect="1"/>
          </p:cNvPicPr>
          <p:nvPr/>
        </p:nvPicPr>
        <p:blipFill>
          <a:blip r:embed="rId3"/>
          <a:stretch>
            <a:fillRect/>
          </a:stretch>
        </p:blipFill>
        <p:spPr>
          <a:xfrm>
            <a:off x="3331821" y="4196665"/>
            <a:ext cx="5528358" cy="1575995"/>
          </a:xfrm>
          <a:prstGeom prst="rect">
            <a:avLst/>
          </a:prstGeom>
        </p:spPr>
      </p:pic>
    </p:spTree>
    <p:extLst>
      <p:ext uri="{BB962C8B-B14F-4D97-AF65-F5344CB8AC3E}">
        <p14:creationId xmlns:p14="http://schemas.microsoft.com/office/powerpoint/2010/main" val="4185696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EFBC6-CCEC-ED54-7B6B-8C3F60779251}"/>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5E7A2C9D-984C-1D35-CC1B-4CE278F7E942}"/>
              </a:ext>
            </a:extLst>
          </p:cNvPr>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动态语言更新模块 </a:t>
            </a:r>
            <a:r>
              <a:rPr lang="en-US" altLang="zh-CN" sz="2000" b="1" dirty="0"/>
              <a:t>(Dynamic Language Update Module)</a:t>
            </a:r>
            <a:endParaRPr lang="zh-CN" altLang="en-US" sz="1800" b="1" dirty="0"/>
          </a:p>
        </p:txBody>
      </p:sp>
      <p:sp>
        <p:nvSpPr>
          <p:cNvPr id="3" name="矩形 2">
            <a:extLst>
              <a:ext uri="{FF2B5EF4-FFF2-40B4-BE49-F238E27FC236}">
                <a16:creationId xmlns:a16="http://schemas.microsoft.com/office/drawing/2014/main" id="{518C2D91-87AC-5ED0-7194-B0336DE78293}"/>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C746F4BF-36F1-E94A-AB6D-EF2027BD5D5B}"/>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9DA66B8B-C880-4F87-A22F-A2CAE01151C9}"/>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FE27BA36-65A8-5B89-BE8E-54C88F651EB3}"/>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C81E59CB-6605-C363-6536-98A8ECCD76EA}"/>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C5749390-F380-BA0C-5BCF-CEC590246636}"/>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5BEF6953-3E5C-E0A4-C331-AE57B9EC5305}"/>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sp>
        <p:nvSpPr>
          <p:cNvPr id="2" name="文本框 1">
            <a:extLst>
              <a:ext uri="{FF2B5EF4-FFF2-40B4-BE49-F238E27FC236}">
                <a16:creationId xmlns:a16="http://schemas.microsoft.com/office/drawing/2014/main" id="{2BD0E2EA-D624-C2FF-E075-0AABB91A8826}"/>
              </a:ext>
            </a:extLst>
          </p:cNvPr>
          <p:cNvSpPr txBox="1"/>
          <p:nvPr/>
        </p:nvSpPr>
        <p:spPr>
          <a:xfrm>
            <a:off x="244802" y="1325747"/>
            <a:ext cx="7387828" cy="2875915"/>
          </a:xfrm>
          <a:prstGeom prst="rect">
            <a:avLst/>
          </a:prstGeom>
          <a:noFill/>
        </p:spPr>
        <p:txBody>
          <a:bodyPr wrap="square">
            <a:spAutoFit/>
          </a:bodyPr>
          <a:lstStyle/>
          <a:p>
            <a:pPr marL="285750" indent="-285750">
              <a:lnSpc>
                <a:spcPct val="125000"/>
              </a:lnSpc>
              <a:spcAft>
                <a:spcPts val="600"/>
              </a:spcAft>
              <a:buFont typeface="Arial" panose="020B0604020202020204" pitchFamily="34" charset="0"/>
              <a:buChar char="•"/>
            </a:pPr>
            <a:r>
              <a:rPr lang="zh-CN" altLang="en-US" b="1" dirty="0"/>
              <a:t>动态更新策略：</a:t>
            </a:r>
            <a:endParaRPr lang="en-US" altLang="zh-CN" b="1" dirty="0"/>
          </a:p>
          <a:p>
            <a:pPr marL="742950" lvl="1" indent="-285750">
              <a:lnSpc>
                <a:spcPct val="125000"/>
              </a:lnSpc>
              <a:spcAft>
                <a:spcPts val="600"/>
              </a:spcAft>
              <a:buFont typeface="Arial" panose="020B0604020202020204" pitchFamily="34" charset="0"/>
              <a:buChar char="•"/>
            </a:pPr>
            <a:r>
              <a:rPr lang="zh-CN" altLang="en-US" dirty="0"/>
              <a:t>更新控制：</a:t>
            </a:r>
            <a:endParaRPr lang="en-US" altLang="zh-CN" dirty="0"/>
          </a:p>
          <a:p>
            <a:pPr marL="1200150" lvl="2" indent="-285750">
              <a:lnSpc>
                <a:spcPct val="125000"/>
              </a:lnSpc>
              <a:spcAft>
                <a:spcPts val="600"/>
              </a:spcAft>
              <a:buFont typeface="Arial" panose="020B0604020202020204" pitchFamily="34" charset="0"/>
              <a:buChar char="•"/>
            </a:pPr>
            <a:r>
              <a:rPr lang="zh-CN" altLang="en-US" dirty="0"/>
              <a:t>通过手动设置尺度、位置和颜色变化的阈值来控制更新频率。</a:t>
            </a:r>
            <a:endParaRPr lang="en-US" altLang="zh-CN" dirty="0"/>
          </a:p>
          <a:p>
            <a:pPr marL="1200150" lvl="2" indent="-285750">
              <a:lnSpc>
                <a:spcPct val="125000"/>
              </a:lnSpc>
              <a:spcAft>
                <a:spcPts val="600"/>
              </a:spcAft>
              <a:buFont typeface="Arial" panose="020B0604020202020204" pitchFamily="34" charset="0"/>
              <a:buChar char="•"/>
            </a:pPr>
            <a:r>
              <a:rPr lang="zh-CN" altLang="en-US" dirty="0"/>
              <a:t>当这些变化超过设定阈值时，触发语言注释更新。</a:t>
            </a:r>
            <a:endParaRPr lang="en-US" altLang="zh-CN" dirty="0"/>
          </a:p>
          <a:p>
            <a:pPr marL="742950" lvl="1" indent="-285750">
              <a:lnSpc>
                <a:spcPct val="125000"/>
              </a:lnSpc>
              <a:spcAft>
                <a:spcPts val="600"/>
              </a:spcAft>
              <a:buFont typeface="Arial" panose="020B0604020202020204" pitchFamily="34" charset="0"/>
              <a:buChar char="•"/>
            </a:pPr>
            <a:r>
              <a:rPr lang="zh-CN" altLang="en-US" dirty="0"/>
              <a:t>语言生成：</a:t>
            </a:r>
            <a:endParaRPr lang="en-US" altLang="zh-CN" dirty="0"/>
          </a:p>
          <a:p>
            <a:pPr marL="1200150" lvl="2" indent="-285750">
              <a:lnSpc>
                <a:spcPct val="125000"/>
              </a:lnSpc>
              <a:spcAft>
                <a:spcPts val="600"/>
              </a:spcAft>
              <a:buFont typeface="Arial" panose="020B0604020202020204" pitchFamily="34" charset="0"/>
              <a:buChar char="•"/>
            </a:pPr>
            <a:r>
              <a:rPr lang="zh-CN" altLang="en-US" dirty="0"/>
              <a:t>利用大型语言模型同时学习搜索图像和目标类别之间的关系，生成与目标类别相关的上下文相关描述。</a:t>
            </a:r>
            <a:endParaRPr lang="en-US" altLang="zh-CN" dirty="0"/>
          </a:p>
        </p:txBody>
      </p:sp>
      <p:pic>
        <p:nvPicPr>
          <p:cNvPr id="13" name="图片 12">
            <a:extLst>
              <a:ext uri="{FF2B5EF4-FFF2-40B4-BE49-F238E27FC236}">
                <a16:creationId xmlns:a16="http://schemas.microsoft.com/office/drawing/2014/main" id="{A2B87E89-5D50-5372-5F39-BEE4F02F333B}"/>
              </a:ext>
            </a:extLst>
          </p:cNvPr>
          <p:cNvPicPr>
            <a:picLocks noChangeAspect="1"/>
          </p:cNvPicPr>
          <p:nvPr/>
        </p:nvPicPr>
        <p:blipFill>
          <a:blip r:embed="rId3"/>
          <a:stretch>
            <a:fillRect/>
          </a:stretch>
        </p:blipFill>
        <p:spPr>
          <a:xfrm>
            <a:off x="860994" y="4720371"/>
            <a:ext cx="5591955" cy="1962424"/>
          </a:xfrm>
          <a:prstGeom prst="rect">
            <a:avLst/>
          </a:prstGeom>
        </p:spPr>
      </p:pic>
      <p:sp>
        <p:nvSpPr>
          <p:cNvPr id="16" name="内容占位符 8">
            <a:extLst>
              <a:ext uri="{FF2B5EF4-FFF2-40B4-BE49-F238E27FC236}">
                <a16:creationId xmlns:a16="http://schemas.microsoft.com/office/drawing/2014/main" id="{983215C0-7AC6-AF63-C44B-8E9C5479E0C7}"/>
              </a:ext>
            </a:extLst>
          </p:cNvPr>
          <p:cNvSpPr txBox="1"/>
          <p:nvPr/>
        </p:nvSpPr>
        <p:spPr>
          <a:xfrm>
            <a:off x="280298" y="4285883"/>
            <a:ext cx="7387828"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损失函数</a:t>
            </a:r>
            <a:endParaRPr lang="zh-CN" altLang="en-US" sz="1800" b="1" dirty="0"/>
          </a:p>
        </p:txBody>
      </p:sp>
      <p:pic>
        <p:nvPicPr>
          <p:cNvPr id="18" name="图片 17">
            <a:extLst>
              <a:ext uri="{FF2B5EF4-FFF2-40B4-BE49-F238E27FC236}">
                <a16:creationId xmlns:a16="http://schemas.microsoft.com/office/drawing/2014/main" id="{78636C13-72E5-0B77-F22E-B04B31D68940}"/>
              </a:ext>
            </a:extLst>
          </p:cNvPr>
          <p:cNvPicPr>
            <a:picLocks noChangeAspect="1"/>
          </p:cNvPicPr>
          <p:nvPr/>
        </p:nvPicPr>
        <p:blipFill>
          <a:blip r:embed="rId4"/>
          <a:stretch>
            <a:fillRect/>
          </a:stretch>
        </p:blipFill>
        <p:spPr>
          <a:xfrm>
            <a:off x="7632630" y="1611891"/>
            <a:ext cx="4385874" cy="3634218"/>
          </a:xfrm>
          <a:prstGeom prst="rect">
            <a:avLst/>
          </a:prstGeom>
        </p:spPr>
      </p:pic>
    </p:spTree>
    <p:extLst>
      <p:ext uri="{BB962C8B-B14F-4D97-AF65-F5344CB8AC3E}">
        <p14:creationId xmlns:p14="http://schemas.microsoft.com/office/powerpoint/2010/main" val="3845438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FA0C3-7915-D40B-F8AC-602B358FDB76}"/>
            </a:ext>
          </a:extLst>
        </p:cNvPr>
        <p:cNvGrpSpPr/>
        <p:nvPr/>
      </p:nvGrpSpPr>
      <p:grpSpPr>
        <a:xfrm>
          <a:off x="0" y="0"/>
          <a:ext cx="0" cy="0"/>
          <a:chOff x="0" y="0"/>
          <a:chExt cx="0" cy="0"/>
        </a:xfrm>
      </p:grpSpPr>
      <p:sp>
        <p:nvSpPr>
          <p:cNvPr id="10" name="内容占位符 8">
            <a:extLst>
              <a:ext uri="{FF2B5EF4-FFF2-40B4-BE49-F238E27FC236}">
                <a16:creationId xmlns:a16="http://schemas.microsoft.com/office/drawing/2014/main" id="{F1E652F3-00E6-1822-CCCE-41D0EFDDEAFC}"/>
              </a:ext>
            </a:extLst>
          </p:cNvPr>
          <p:cNvSpPr txBox="1"/>
          <p:nvPr/>
        </p:nvSpPr>
        <p:spPr>
          <a:xfrm>
            <a:off x="244802" y="803027"/>
            <a:ext cx="11702396" cy="52272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Aft>
                <a:spcPts val="600"/>
              </a:spcAft>
              <a:buNone/>
            </a:pPr>
            <a:r>
              <a:rPr lang="zh-CN" altLang="en-US" sz="2000" b="1" dirty="0"/>
              <a:t>语言注释生成</a:t>
            </a:r>
            <a:endParaRPr lang="zh-CN" altLang="en-US" sz="1800" b="1" dirty="0"/>
          </a:p>
        </p:txBody>
      </p:sp>
      <p:sp>
        <p:nvSpPr>
          <p:cNvPr id="3" name="矩形 2">
            <a:extLst>
              <a:ext uri="{FF2B5EF4-FFF2-40B4-BE49-F238E27FC236}">
                <a16:creationId xmlns:a16="http://schemas.microsoft.com/office/drawing/2014/main" id="{FF406946-7A68-CC7F-2DEF-17CA12427682}"/>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5" name="矩形 4">
            <a:extLst>
              <a:ext uri="{FF2B5EF4-FFF2-40B4-BE49-F238E27FC236}">
                <a16:creationId xmlns:a16="http://schemas.microsoft.com/office/drawing/2014/main" id="{A37C1F60-2A46-4F34-0E3B-D3649BFFE4F2}"/>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grpSp>
        <p:nvGrpSpPr>
          <p:cNvPr id="6" name="组合 5">
            <a:extLst>
              <a:ext uri="{FF2B5EF4-FFF2-40B4-BE49-F238E27FC236}">
                <a16:creationId xmlns:a16="http://schemas.microsoft.com/office/drawing/2014/main" id="{1436C1D7-B608-7F81-E407-08FF2CC0D2A8}"/>
              </a:ext>
            </a:extLst>
          </p:cNvPr>
          <p:cNvGrpSpPr/>
          <p:nvPr/>
        </p:nvGrpSpPr>
        <p:grpSpPr>
          <a:xfrm>
            <a:off x="1617326" y="147430"/>
            <a:ext cx="1224000" cy="338554"/>
            <a:chOff x="2878968" y="162550"/>
            <a:chExt cx="1224000" cy="338554"/>
          </a:xfrm>
        </p:grpSpPr>
        <p:sp>
          <p:nvSpPr>
            <p:cNvPr id="7" name="矩形 6">
              <a:extLst>
                <a:ext uri="{FF2B5EF4-FFF2-40B4-BE49-F238E27FC236}">
                  <a16:creationId xmlns:a16="http://schemas.microsoft.com/office/drawing/2014/main" id="{8902FF6E-6F3D-EB0D-49F5-D0BBA75CFBFB}"/>
                </a:ext>
              </a:extLst>
            </p:cNvPr>
            <p:cNvSpPr/>
            <p:nvPr/>
          </p:nvSpPr>
          <p:spPr>
            <a:xfrm>
              <a:off x="2891162" y="167983"/>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8" name="矩形 7">
              <a:extLst>
                <a:ext uri="{FF2B5EF4-FFF2-40B4-BE49-F238E27FC236}">
                  <a16:creationId xmlns:a16="http://schemas.microsoft.com/office/drawing/2014/main" id="{98B7C263-EAB1-7B32-6BDE-3D80C7A5B6E6}"/>
                </a:ext>
              </a:extLst>
            </p:cNvPr>
            <p:cNvSpPr/>
            <p:nvPr/>
          </p:nvSpPr>
          <p:spPr>
            <a:xfrm>
              <a:off x="2878968" y="162550"/>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模型结构</a:t>
              </a:r>
            </a:p>
          </p:txBody>
        </p:sp>
      </p:grpSp>
      <p:sp>
        <p:nvSpPr>
          <p:cNvPr id="11" name="矩形 10">
            <a:extLst>
              <a:ext uri="{FF2B5EF4-FFF2-40B4-BE49-F238E27FC236}">
                <a16:creationId xmlns:a16="http://schemas.microsoft.com/office/drawing/2014/main" id="{4C9573BA-D6F3-B44B-77B4-4E21F3BBFDC0}"/>
              </a:ext>
            </a:extLst>
          </p:cNvPr>
          <p:cNvSpPr/>
          <p:nvPr/>
        </p:nvSpPr>
        <p:spPr>
          <a:xfrm>
            <a:off x="3044972"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19" name="矩形 18">
            <a:extLst>
              <a:ext uri="{FF2B5EF4-FFF2-40B4-BE49-F238E27FC236}">
                <a16:creationId xmlns:a16="http://schemas.microsoft.com/office/drawing/2014/main" id="{3E0C92E1-77E1-D495-BBA7-7A459C933FF5}"/>
              </a:ext>
            </a:extLst>
          </p:cNvPr>
          <p:cNvSpPr/>
          <p:nvPr/>
        </p:nvSpPr>
        <p:spPr>
          <a:xfrm>
            <a:off x="430785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rPr>
              <a:t>总结</a:t>
            </a:r>
          </a:p>
        </p:txBody>
      </p:sp>
      <p:pic>
        <p:nvPicPr>
          <p:cNvPr id="4" name="图片 3">
            <a:extLst>
              <a:ext uri="{FF2B5EF4-FFF2-40B4-BE49-F238E27FC236}">
                <a16:creationId xmlns:a16="http://schemas.microsoft.com/office/drawing/2014/main" id="{23CCD2A9-7977-61BD-4C20-FFE0353945F9}"/>
              </a:ext>
            </a:extLst>
          </p:cNvPr>
          <p:cNvPicPr>
            <a:picLocks noChangeAspect="1"/>
          </p:cNvPicPr>
          <p:nvPr/>
        </p:nvPicPr>
        <p:blipFill>
          <a:blip r:embed="rId3"/>
          <a:stretch>
            <a:fillRect/>
          </a:stretch>
        </p:blipFill>
        <p:spPr>
          <a:xfrm>
            <a:off x="1044870" y="2121371"/>
            <a:ext cx="10102260" cy="4583766"/>
          </a:xfrm>
          <a:prstGeom prst="rect">
            <a:avLst/>
          </a:prstGeom>
        </p:spPr>
      </p:pic>
      <p:pic>
        <p:nvPicPr>
          <p:cNvPr id="12" name="图片 11">
            <a:extLst>
              <a:ext uri="{FF2B5EF4-FFF2-40B4-BE49-F238E27FC236}">
                <a16:creationId xmlns:a16="http://schemas.microsoft.com/office/drawing/2014/main" id="{B0E88EA6-004E-7A88-8AF2-079BED12C307}"/>
              </a:ext>
            </a:extLst>
          </p:cNvPr>
          <p:cNvPicPr>
            <a:picLocks noChangeAspect="1"/>
          </p:cNvPicPr>
          <p:nvPr/>
        </p:nvPicPr>
        <p:blipFill>
          <a:blip r:embed="rId4"/>
          <a:stretch>
            <a:fillRect/>
          </a:stretch>
        </p:blipFill>
        <p:spPr>
          <a:xfrm>
            <a:off x="2823706" y="1064387"/>
            <a:ext cx="6544588" cy="800212"/>
          </a:xfrm>
          <a:prstGeom prst="rect">
            <a:avLst/>
          </a:prstGeom>
        </p:spPr>
      </p:pic>
    </p:spTree>
    <p:extLst>
      <p:ext uri="{BB962C8B-B14F-4D97-AF65-F5344CB8AC3E}">
        <p14:creationId xmlns:p14="http://schemas.microsoft.com/office/powerpoint/2010/main" val="1614651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B1D54-B621-1F7B-10AF-770AF9597865}"/>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806A38E5-6F31-23F7-5D78-413FD43DCC15}"/>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78447B18-27BF-3CA4-2E80-8696E2FE18F0}"/>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B1909C43-D98B-1F37-EEF8-72E9D4063586}"/>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FEB50FCA-BFCC-3F94-42A1-240068319EBA}"/>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AB0635D2-7B16-C333-1211-346AE25F80FE}"/>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79484916-C795-1E1E-3AB6-EBF498DD9A1F}"/>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F50FA0A5-4FB4-6CCA-0529-CB94BEA846FE}"/>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pic>
        <p:nvPicPr>
          <p:cNvPr id="9" name="图片 8">
            <a:extLst>
              <a:ext uri="{FF2B5EF4-FFF2-40B4-BE49-F238E27FC236}">
                <a16:creationId xmlns:a16="http://schemas.microsoft.com/office/drawing/2014/main" id="{D372B46B-A796-9504-ECC1-36AAD614EB6C}"/>
              </a:ext>
            </a:extLst>
          </p:cNvPr>
          <p:cNvPicPr>
            <a:picLocks noChangeAspect="1"/>
          </p:cNvPicPr>
          <p:nvPr/>
        </p:nvPicPr>
        <p:blipFill>
          <a:blip r:embed="rId3"/>
          <a:stretch>
            <a:fillRect/>
          </a:stretch>
        </p:blipFill>
        <p:spPr>
          <a:xfrm>
            <a:off x="1354730" y="657192"/>
            <a:ext cx="9482539" cy="6200808"/>
          </a:xfrm>
          <a:prstGeom prst="rect">
            <a:avLst/>
          </a:prstGeom>
        </p:spPr>
      </p:pic>
    </p:spTree>
    <p:extLst>
      <p:ext uri="{BB962C8B-B14F-4D97-AF65-F5344CB8AC3E}">
        <p14:creationId xmlns:p14="http://schemas.microsoft.com/office/powerpoint/2010/main" val="1737755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3253E-7E0A-1BAF-2745-C2FB17555978}"/>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C94235B3-83BE-0189-0621-5FF9427615F1}"/>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3DC8F7FA-0959-7C8D-2D9C-C69D65BFBCDD}"/>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B3473042-B0E0-5346-F1A7-B3505D415569}"/>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5BC0B434-4D3F-F482-91D7-BB5D462DC11A}"/>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B40413E1-5001-8463-01A7-7697247555FA}"/>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C5BF70F3-006D-C533-4BAB-C54F91B7B87F}"/>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C35DDA08-B417-C002-6549-EC197F687185}"/>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10" name="内容占位符 8">
            <a:extLst>
              <a:ext uri="{FF2B5EF4-FFF2-40B4-BE49-F238E27FC236}">
                <a16:creationId xmlns:a16="http://schemas.microsoft.com/office/drawing/2014/main" id="{E4F2D61F-962B-DBFD-D562-E558B3709BC5}"/>
              </a:ext>
            </a:extLst>
          </p:cNvPr>
          <p:cNvSpPr txBox="1"/>
          <p:nvPr/>
        </p:nvSpPr>
        <p:spPr>
          <a:xfrm>
            <a:off x="280298" y="696953"/>
            <a:ext cx="5235086"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a:solidFill>
                  <a:srgbClr val="0D0D0D"/>
                </a:solidFill>
                <a:highlight>
                  <a:srgbClr val="FFFFFF"/>
                </a:highlight>
                <a:latin typeface="等线" panose="02010600030101010101" pitchFamily="2" charset="-122"/>
                <a:ea typeface="等线" panose="02010600030101010101" pitchFamily="2" charset="-122"/>
              </a:rPr>
              <a:t>Comparison with SOTA</a:t>
            </a:r>
            <a:r>
              <a:rPr lang="zh-CN" altLang="en-US" sz="2000" b="1" dirty="0">
                <a:solidFill>
                  <a:srgbClr val="0D0D0D"/>
                </a:solidFill>
                <a:highlight>
                  <a:srgbClr val="FFFFFF"/>
                </a:highlight>
                <a:latin typeface="等线" panose="02010600030101010101" pitchFamily="2" charset="-122"/>
                <a:ea typeface="等线" panose="02010600030101010101" pitchFamily="2" charset="-122"/>
              </a:rPr>
              <a:t>：</a:t>
            </a: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p:txBody>
      </p:sp>
      <p:pic>
        <p:nvPicPr>
          <p:cNvPr id="11" name="图片 10">
            <a:extLst>
              <a:ext uri="{FF2B5EF4-FFF2-40B4-BE49-F238E27FC236}">
                <a16:creationId xmlns:a16="http://schemas.microsoft.com/office/drawing/2014/main" id="{E53B82E1-2B23-55C8-4C96-68030A021779}"/>
              </a:ext>
            </a:extLst>
          </p:cNvPr>
          <p:cNvPicPr>
            <a:picLocks noChangeAspect="1"/>
          </p:cNvPicPr>
          <p:nvPr/>
        </p:nvPicPr>
        <p:blipFill>
          <a:blip r:embed="rId3"/>
          <a:stretch>
            <a:fillRect/>
          </a:stretch>
        </p:blipFill>
        <p:spPr>
          <a:xfrm>
            <a:off x="184558" y="1216404"/>
            <a:ext cx="11822884" cy="1007693"/>
          </a:xfrm>
          <a:prstGeom prst="rect">
            <a:avLst/>
          </a:prstGeom>
        </p:spPr>
      </p:pic>
      <p:sp>
        <p:nvSpPr>
          <p:cNvPr id="18" name="内容占位符 8">
            <a:extLst>
              <a:ext uri="{FF2B5EF4-FFF2-40B4-BE49-F238E27FC236}">
                <a16:creationId xmlns:a16="http://schemas.microsoft.com/office/drawing/2014/main" id="{4DAD3B02-26F2-45C2-02B4-A44A2C529F4D}"/>
              </a:ext>
            </a:extLst>
          </p:cNvPr>
          <p:cNvSpPr txBox="1"/>
          <p:nvPr/>
        </p:nvSpPr>
        <p:spPr>
          <a:xfrm>
            <a:off x="280298" y="2224097"/>
            <a:ext cx="11727143"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a:solidFill>
                  <a:srgbClr val="0D0D0D"/>
                </a:solidFill>
                <a:highlight>
                  <a:srgbClr val="FFFFFF"/>
                </a:highlight>
                <a:latin typeface="等线" panose="02010600030101010101" pitchFamily="2" charset="-122"/>
                <a:ea typeface="等线" panose="02010600030101010101" pitchFamily="2" charset="-122"/>
              </a:rPr>
              <a:t>Implementation Detail</a:t>
            </a:r>
            <a:r>
              <a:rPr lang="zh-CN" altLang="en-US" sz="2000" b="1" dirty="0">
                <a:solidFill>
                  <a:srgbClr val="0D0D0D"/>
                </a:solidFill>
                <a:highlight>
                  <a:srgbClr val="FFFFFF"/>
                </a:highlight>
                <a:latin typeface="等线" panose="02010600030101010101" pitchFamily="2" charset="-122"/>
                <a:ea typeface="等线" panose="02010600030101010101" pitchFamily="2" charset="-122"/>
              </a:rPr>
              <a:t>：</a:t>
            </a: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a:p>
            <a:pPr marL="0" indent="0">
              <a:lnSpc>
                <a:spcPct val="120000"/>
              </a:lnSpc>
              <a:buNone/>
            </a:pP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p:txBody>
      </p:sp>
      <p:sp>
        <p:nvSpPr>
          <p:cNvPr id="20" name="文本框 19">
            <a:extLst>
              <a:ext uri="{FF2B5EF4-FFF2-40B4-BE49-F238E27FC236}">
                <a16:creationId xmlns:a16="http://schemas.microsoft.com/office/drawing/2014/main" id="{D1516EE7-6583-71B6-1631-DCACE19F5FE0}"/>
              </a:ext>
            </a:extLst>
          </p:cNvPr>
          <p:cNvSpPr txBox="1"/>
          <p:nvPr/>
        </p:nvSpPr>
        <p:spPr>
          <a:xfrm>
            <a:off x="280298" y="2743548"/>
            <a:ext cx="11534713" cy="3991606"/>
          </a:xfrm>
          <a:prstGeom prst="rect">
            <a:avLst/>
          </a:prstGeom>
          <a:noFill/>
        </p:spPr>
        <p:txBody>
          <a:bodyPr wrap="square">
            <a:spAutoFit/>
          </a:bodyPr>
          <a:lstStyle/>
          <a:p>
            <a:pPr marL="285750" indent="-285750">
              <a:lnSpc>
                <a:spcPct val="125000"/>
              </a:lnSpc>
              <a:buFont typeface="Arial" panose="020B0604020202020204" pitchFamily="34" charset="0"/>
              <a:buChar char="•"/>
            </a:pPr>
            <a:r>
              <a:rPr lang="zh-CN" altLang="en-US" b="1" dirty="0"/>
              <a:t>模型架构：</a:t>
            </a:r>
            <a:endParaRPr lang="en-US" altLang="zh-CN" b="1" dirty="0"/>
          </a:p>
          <a:p>
            <a:pPr marL="742950" lvl="1" indent="-285750">
              <a:lnSpc>
                <a:spcPct val="125000"/>
              </a:lnSpc>
              <a:spcAft>
                <a:spcPts val="600"/>
              </a:spcAft>
              <a:buFont typeface="Arial" panose="020B0604020202020204" pitchFamily="34" charset="0"/>
              <a:buChar char="•"/>
            </a:pPr>
            <a:r>
              <a:rPr lang="zh-CN" altLang="en-US" dirty="0"/>
              <a:t>使用 </a:t>
            </a:r>
            <a:r>
              <a:rPr lang="en-US" altLang="zh-CN" dirty="0"/>
              <a:t>BERT </a:t>
            </a:r>
            <a:r>
              <a:rPr lang="zh-CN" altLang="en-US" dirty="0"/>
              <a:t>的分词器处理语言输入，采用 </a:t>
            </a:r>
            <a:r>
              <a:rPr lang="en-US" altLang="zh-CN" dirty="0" err="1"/>
              <a:t>HiViT</a:t>
            </a:r>
            <a:r>
              <a:rPr lang="en-US" altLang="zh-CN" dirty="0"/>
              <a:t> </a:t>
            </a:r>
            <a:r>
              <a:rPr lang="zh-CN" altLang="en-US" dirty="0"/>
              <a:t>的层次化图像块嵌入方法将图像转换为 </a:t>
            </a:r>
            <a:r>
              <a:rPr lang="en-US" altLang="zh-CN" dirty="0"/>
              <a:t>tokens</a:t>
            </a:r>
            <a:r>
              <a:rPr lang="zh-CN" altLang="en-US" dirty="0"/>
              <a:t>，使用 </a:t>
            </a:r>
            <a:r>
              <a:rPr lang="en-US" altLang="zh-CN" dirty="0"/>
              <a:t>Fast-ITPN </a:t>
            </a:r>
            <a:r>
              <a:rPr lang="zh-CN" altLang="en-US" dirty="0"/>
              <a:t>（</a:t>
            </a:r>
            <a:r>
              <a:rPr lang="en-US" altLang="zh-CN" dirty="0"/>
              <a:t>ImageNet</a:t>
            </a:r>
            <a:r>
              <a:rPr lang="zh-CN" altLang="en-US" dirty="0"/>
              <a:t>上预训练的</a:t>
            </a:r>
            <a:r>
              <a:rPr lang="en-US" altLang="zh-CN" dirty="0" err="1"/>
              <a:t>HiViT</a:t>
            </a:r>
            <a:r>
              <a:rPr lang="zh-CN" altLang="en-US" dirty="0"/>
              <a:t>）初始化 </a:t>
            </a:r>
            <a:r>
              <a:rPr lang="en-US" altLang="zh-CN" dirty="0" err="1"/>
              <a:t>ViT</a:t>
            </a:r>
            <a:r>
              <a:rPr lang="en-US" altLang="zh-CN" dirty="0"/>
              <a:t> </a:t>
            </a:r>
            <a:r>
              <a:rPr lang="zh-CN" altLang="en-US" dirty="0"/>
              <a:t>模块作为统一的视觉</a:t>
            </a:r>
            <a:r>
              <a:rPr lang="en-US" altLang="zh-CN" dirty="0"/>
              <a:t>-</a:t>
            </a:r>
            <a:r>
              <a:rPr lang="zh-CN" altLang="en-US" dirty="0"/>
              <a:t>语言编码器。</a:t>
            </a:r>
            <a:endParaRPr lang="en-US" altLang="zh-CN" dirty="0"/>
          </a:p>
          <a:p>
            <a:pPr marL="285750" indent="-285750">
              <a:lnSpc>
                <a:spcPct val="125000"/>
              </a:lnSpc>
              <a:spcBef>
                <a:spcPts val="600"/>
              </a:spcBef>
              <a:buFont typeface="Arial" panose="020B0604020202020204" pitchFamily="34" charset="0"/>
              <a:buChar char="•"/>
            </a:pPr>
            <a:r>
              <a:rPr lang="zh-CN" altLang="en-US" b="1" dirty="0"/>
              <a:t>二阶段训练：</a:t>
            </a:r>
            <a:endParaRPr lang="en-US" altLang="zh-CN" b="1" dirty="0"/>
          </a:p>
          <a:p>
            <a:pPr marL="742950" lvl="1" indent="-285750">
              <a:lnSpc>
                <a:spcPct val="125000"/>
              </a:lnSpc>
              <a:spcAft>
                <a:spcPts val="600"/>
              </a:spcAft>
              <a:buFont typeface="Arial" panose="020B0604020202020204" pitchFamily="34" charset="0"/>
              <a:buChar char="•"/>
            </a:pPr>
            <a:r>
              <a:rPr lang="zh-CN" altLang="en-US" dirty="0"/>
              <a:t>第一阶段使用 </a:t>
            </a:r>
            <a:r>
              <a:rPr lang="en-US" altLang="zh-CN" dirty="0"/>
              <a:t>LaSOT, GOT-10K, COCO, </a:t>
            </a:r>
            <a:r>
              <a:rPr lang="en-US" altLang="zh-CN" dirty="0" err="1"/>
              <a:t>TrackingNet</a:t>
            </a:r>
            <a:r>
              <a:rPr lang="en-US" altLang="zh-CN" dirty="0"/>
              <a:t>, TNL2K </a:t>
            </a:r>
            <a:r>
              <a:rPr lang="zh-CN" altLang="en-US" dirty="0"/>
              <a:t>五个数据集训练视觉跟踪能力，不使用语言信息，学习率和权重衰减为</a:t>
            </a:r>
            <a:r>
              <a:rPr lang="en-US" altLang="zh-CN" dirty="0"/>
              <a:t>1 × 10^(-4)</a:t>
            </a:r>
            <a:r>
              <a:rPr lang="zh-CN" altLang="en-US" dirty="0"/>
              <a:t>，训练</a:t>
            </a:r>
            <a:r>
              <a:rPr lang="en-US" altLang="zh-CN" dirty="0"/>
              <a:t>150</a:t>
            </a:r>
            <a:r>
              <a:rPr lang="zh-CN" altLang="en-US" dirty="0"/>
              <a:t>个</a:t>
            </a:r>
            <a:r>
              <a:rPr lang="en-US" altLang="zh-CN" dirty="0"/>
              <a:t>epoch</a:t>
            </a:r>
            <a:r>
              <a:rPr lang="zh-CN" altLang="en-US" dirty="0"/>
              <a:t>，每个</a:t>
            </a:r>
            <a:r>
              <a:rPr lang="en-US" altLang="zh-CN" dirty="0"/>
              <a:t>epoch</a:t>
            </a:r>
            <a:r>
              <a:rPr lang="zh-CN" altLang="en-US" dirty="0"/>
              <a:t>样本量为</a:t>
            </a:r>
            <a:r>
              <a:rPr lang="en-US" altLang="zh-CN" dirty="0"/>
              <a:t>60,000</a:t>
            </a:r>
            <a:r>
              <a:rPr lang="zh-CN" altLang="en-US" dirty="0"/>
              <a:t>张图像。</a:t>
            </a:r>
            <a:endParaRPr lang="en-US" altLang="zh-CN" dirty="0"/>
          </a:p>
          <a:p>
            <a:pPr marL="742950" lvl="1" indent="-285750">
              <a:lnSpc>
                <a:spcPct val="125000"/>
              </a:lnSpc>
              <a:spcAft>
                <a:spcPts val="600"/>
              </a:spcAft>
              <a:buFont typeface="Arial" panose="020B0604020202020204" pitchFamily="34" charset="0"/>
              <a:buChar char="•"/>
            </a:pPr>
            <a:r>
              <a:rPr lang="zh-CN" altLang="en-US" dirty="0"/>
              <a:t>第二阶段引入动态更新多模态参考机制，使用</a:t>
            </a:r>
            <a:r>
              <a:rPr lang="en-US" altLang="zh-CN" dirty="0"/>
              <a:t>LaSOT, GOT-10K, TNL2K</a:t>
            </a:r>
            <a:r>
              <a:rPr lang="zh-CN" altLang="en-US" dirty="0"/>
              <a:t>三个数据集训练</a:t>
            </a:r>
            <a:r>
              <a:rPr lang="en-US" altLang="zh-CN" dirty="0"/>
              <a:t>50</a:t>
            </a:r>
            <a:r>
              <a:rPr lang="zh-CN" altLang="en-US" dirty="0"/>
              <a:t>个</a:t>
            </a:r>
            <a:r>
              <a:rPr lang="en-US" altLang="zh-CN" dirty="0"/>
              <a:t>epoch</a:t>
            </a:r>
            <a:r>
              <a:rPr lang="zh-CN" altLang="en-US" dirty="0"/>
              <a:t>，直接使用 </a:t>
            </a:r>
            <a:r>
              <a:rPr lang="en-US" altLang="zh-CN" dirty="0"/>
              <a:t>DTLLM-VLT </a:t>
            </a:r>
            <a:r>
              <a:rPr lang="zh-CN" altLang="en-US" dirty="0"/>
              <a:t>提供的语言注释作为输入（减少训练时间）。</a:t>
            </a:r>
            <a:endParaRPr lang="en-US" altLang="zh-CN" dirty="0"/>
          </a:p>
          <a:p>
            <a:pPr marL="285750" indent="-285750">
              <a:lnSpc>
                <a:spcPct val="125000"/>
              </a:lnSpc>
              <a:spcBef>
                <a:spcPts val="600"/>
              </a:spcBef>
              <a:buFont typeface="Arial" panose="020B0604020202020204" pitchFamily="34" charset="0"/>
              <a:buChar char="•"/>
            </a:pPr>
            <a:r>
              <a:rPr lang="zh-CN" altLang="en-US" b="1" dirty="0"/>
              <a:t>推理设置：</a:t>
            </a:r>
            <a:endParaRPr lang="en-US" altLang="zh-CN" b="1" dirty="0"/>
          </a:p>
          <a:p>
            <a:pPr marL="742950" lvl="1" indent="-285750">
              <a:lnSpc>
                <a:spcPct val="125000"/>
              </a:lnSpc>
              <a:spcAft>
                <a:spcPts val="600"/>
              </a:spcAft>
              <a:buFont typeface="Arial" panose="020B0604020202020204" pitchFamily="34" charset="0"/>
              <a:buChar char="•"/>
            </a:pPr>
            <a:r>
              <a:rPr lang="en-US" altLang="zh-CN" dirty="0"/>
              <a:t>top-k</a:t>
            </a:r>
            <a:r>
              <a:rPr lang="zh-CN" altLang="en-US" dirty="0"/>
              <a:t>设置为</a:t>
            </a:r>
            <a:r>
              <a:rPr lang="en-US" altLang="zh-CN" dirty="0"/>
              <a:t>3</a:t>
            </a:r>
            <a:r>
              <a:rPr lang="zh-CN" altLang="en-US" dirty="0"/>
              <a:t>（动态模板捕获模块选择前</a:t>
            </a:r>
            <a:r>
              <a:rPr lang="en-US" altLang="zh-CN" dirty="0"/>
              <a:t>3</a:t>
            </a:r>
            <a:r>
              <a:rPr lang="zh-CN" altLang="en-US" dirty="0"/>
              <a:t>个高注意力区域），使用大型语言模型 </a:t>
            </a:r>
            <a:r>
              <a:rPr lang="en-US" altLang="zh-CN" dirty="0"/>
              <a:t>BLIP</a:t>
            </a:r>
            <a:r>
              <a:rPr lang="zh-CN" altLang="en-US" dirty="0"/>
              <a:t>。</a:t>
            </a:r>
            <a:endParaRPr lang="en-US" altLang="zh-CN" dirty="0"/>
          </a:p>
        </p:txBody>
      </p:sp>
    </p:spTree>
    <p:extLst>
      <p:ext uri="{BB962C8B-B14F-4D97-AF65-F5344CB8AC3E}">
        <p14:creationId xmlns:p14="http://schemas.microsoft.com/office/powerpoint/2010/main" val="2489532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E42F6-47F8-5F13-367D-F7C90A6F22C3}"/>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400B1331-4229-26B2-46E5-B601917E924C}"/>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514D61CD-D90D-2E0B-C3E4-3EA55561370C}"/>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561EA3A0-5DA3-6B07-FC9E-ADF2EC5CC1A1}"/>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2FAF7D7C-9434-5EAB-F626-4ED61B806FF8}"/>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5618AE3D-F52A-A5D5-D154-D8B5179D039B}"/>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4F8961F5-3514-6298-C92C-8F1FAAD53761}"/>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8D4C79C8-5DDD-5969-BA96-169C38F9CB3B}"/>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9" name="内容占位符 8">
            <a:extLst>
              <a:ext uri="{FF2B5EF4-FFF2-40B4-BE49-F238E27FC236}">
                <a16:creationId xmlns:a16="http://schemas.microsoft.com/office/drawing/2014/main" id="{0C667952-5D5B-21FD-D414-7A86C014219C}"/>
              </a:ext>
            </a:extLst>
          </p:cNvPr>
          <p:cNvSpPr txBox="1"/>
          <p:nvPr/>
        </p:nvSpPr>
        <p:spPr>
          <a:xfrm>
            <a:off x="280296" y="774013"/>
            <a:ext cx="11570031"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a:solidFill>
                  <a:srgbClr val="0D0D0D"/>
                </a:solidFill>
                <a:highlight>
                  <a:srgbClr val="FFFFFF"/>
                </a:highlight>
                <a:latin typeface="等线" panose="02010600030101010101" pitchFamily="2" charset="-122"/>
                <a:ea typeface="等线" panose="02010600030101010101" pitchFamily="2" charset="-122"/>
              </a:rPr>
              <a:t>Ablation Study</a:t>
            </a:r>
            <a:r>
              <a:rPr lang="zh-CN" altLang="en-US" sz="2000" b="1" dirty="0">
                <a:solidFill>
                  <a:srgbClr val="0D0D0D"/>
                </a:solidFill>
                <a:highlight>
                  <a:srgbClr val="FFFFFF"/>
                </a:highlight>
                <a:latin typeface="等线" panose="02010600030101010101" pitchFamily="2" charset="-122"/>
                <a:ea typeface="等线" panose="02010600030101010101" pitchFamily="2" charset="-122"/>
              </a:rPr>
              <a:t>：</a:t>
            </a: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p:txBody>
      </p:sp>
      <p:sp>
        <p:nvSpPr>
          <p:cNvPr id="12" name="文本框 11">
            <a:extLst>
              <a:ext uri="{FF2B5EF4-FFF2-40B4-BE49-F238E27FC236}">
                <a16:creationId xmlns:a16="http://schemas.microsoft.com/office/drawing/2014/main" id="{D2997C67-094E-6247-C653-CA23F8061866}"/>
              </a:ext>
            </a:extLst>
          </p:cNvPr>
          <p:cNvSpPr txBox="1"/>
          <p:nvPr/>
        </p:nvSpPr>
        <p:spPr>
          <a:xfrm>
            <a:off x="280295" y="1434063"/>
            <a:ext cx="11570031" cy="812658"/>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endParaRPr lang="en-US" altLang="zh-CN" dirty="0"/>
          </a:p>
          <a:p>
            <a:pPr>
              <a:lnSpc>
                <a:spcPct val="120000"/>
              </a:lnSpc>
              <a:spcAft>
                <a:spcPts val="600"/>
              </a:spcAft>
            </a:pPr>
            <a:endParaRPr lang="en-US" altLang="zh-CN" dirty="0"/>
          </a:p>
        </p:txBody>
      </p:sp>
      <p:sp>
        <p:nvSpPr>
          <p:cNvPr id="7" name="文本框 6">
            <a:extLst>
              <a:ext uri="{FF2B5EF4-FFF2-40B4-BE49-F238E27FC236}">
                <a16:creationId xmlns:a16="http://schemas.microsoft.com/office/drawing/2014/main" id="{ADB01658-D4DC-1D0E-7A60-43722CE089F4}"/>
              </a:ext>
            </a:extLst>
          </p:cNvPr>
          <p:cNvSpPr txBox="1"/>
          <p:nvPr/>
        </p:nvSpPr>
        <p:spPr>
          <a:xfrm>
            <a:off x="280295" y="1293464"/>
            <a:ext cx="11534713" cy="4337854"/>
          </a:xfrm>
          <a:prstGeom prst="rect">
            <a:avLst/>
          </a:prstGeom>
          <a:noFill/>
        </p:spPr>
        <p:txBody>
          <a:bodyPr wrap="square">
            <a:spAutoFit/>
          </a:bodyPr>
          <a:lstStyle/>
          <a:p>
            <a:pPr marL="285750" indent="-285750">
              <a:lnSpc>
                <a:spcPct val="125000"/>
              </a:lnSpc>
              <a:buFont typeface="Arial" panose="020B0604020202020204" pitchFamily="34" charset="0"/>
              <a:buChar char="•"/>
            </a:pPr>
            <a:r>
              <a:rPr lang="zh-CN" altLang="en-US" b="1" dirty="0"/>
              <a:t>动态模板捕获模块：</a:t>
            </a:r>
            <a:endParaRPr lang="en-US" altLang="zh-CN" b="1" dirty="0"/>
          </a:p>
          <a:p>
            <a:pPr marL="285750" indent="-285750">
              <a:lnSpc>
                <a:spcPct val="125000"/>
              </a:lnSpc>
              <a:buFont typeface="Arial" panose="020B0604020202020204" pitchFamily="34" charset="0"/>
              <a:buChar char="•"/>
            </a:pPr>
            <a:endParaRPr lang="en-US" altLang="zh-CN" b="1" dirty="0"/>
          </a:p>
          <a:p>
            <a:pPr marL="285750" indent="-285750">
              <a:lnSpc>
                <a:spcPct val="125000"/>
              </a:lnSpc>
              <a:buFont typeface="Arial" panose="020B0604020202020204" pitchFamily="34" charset="0"/>
              <a:buChar char="•"/>
            </a:pPr>
            <a:endParaRPr lang="en-US" altLang="zh-CN" b="1" dirty="0"/>
          </a:p>
          <a:p>
            <a:pPr marL="285750" indent="-285750">
              <a:lnSpc>
                <a:spcPct val="125000"/>
              </a:lnSpc>
              <a:buFont typeface="Arial" panose="020B0604020202020204" pitchFamily="34" charset="0"/>
              <a:buChar char="•"/>
            </a:pPr>
            <a:endParaRPr lang="en-US" altLang="zh-CN" b="1" dirty="0"/>
          </a:p>
          <a:p>
            <a:pPr marL="285750" indent="-285750">
              <a:lnSpc>
                <a:spcPct val="125000"/>
              </a:lnSpc>
              <a:spcBef>
                <a:spcPts val="600"/>
              </a:spcBef>
              <a:buFont typeface="Arial" panose="020B0604020202020204" pitchFamily="34" charset="0"/>
              <a:buChar char="•"/>
            </a:pPr>
            <a:endParaRPr lang="en-US" altLang="zh-CN" b="1" dirty="0"/>
          </a:p>
          <a:p>
            <a:pPr marL="285750" indent="-285750">
              <a:lnSpc>
                <a:spcPct val="125000"/>
              </a:lnSpc>
              <a:spcBef>
                <a:spcPts val="600"/>
              </a:spcBef>
              <a:buFont typeface="Arial" panose="020B0604020202020204" pitchFamily="34" charset="0"/>
              <a:buChar char="•"/>
            </a:pPr>
            <a:endParaRPr lang="en-US" altLang="zh-CN" b="1" dirty="0"/>
          </a:p>
          <a:p>
            <a:pPr marL="742950" lvl="1" indent="-285750">
              <a:lnSpc>
                <a:spcPct val="125000"/>
              </a:lnSpc>
              <a:spcAft>
                <a:spcPts val="600"/>
              </a:spcAft>
              <a:buFont typeface="Arial" panose="020B0604020202020204" pitchFamily="34" charset="0"/>
              <a:buChar char="•"/>
            </a:pPr>
            <a:endParaRPr lang="en-US" altLang="zh-CN" dirty="0"/>
          </a:p>
          <a:p>
            <a:pPr marL="742950" lvl="1" indent="-285750">
              <a:lnSpc>
                <a:spcPct val="125000"/>
              </a:lnSpc>
              <a:spcAft>
                <a:spcPts val="600"/>
              </a:spcAft>
              <a:buFont typeface="Arial" panose="020B0604020202020204" pitchFamily="34" charset="0"/>
              <a:buChar char="•"/>
            </a:pPr>
            <a:r>
              <a:rPr lang="zh-CN" altLang="en-US" dirty="0"/>
              <a:t>使用没有任何多模态参考信息更新的</a:t>
            </a:r>
            <a:r>
              <a:rPr lang="en-US" altLang="zh-CN" dirty="0"/>
              <a:t>DUTrack-256</a:t>
            </a:r>
            <a:r>
              <a:rPr lang="zh-CN" altLang="en-US" dirty="0"/>
              <a:t>作为基线模型，逐步向基线添加模块。</a:t>
            </a:r>
            <a:endParaRPr lang="en-US" altLang="zh-CN" dirty="0"/>
          </a:p>
          <a:p>
            <a:pPr lvl="1">
              <a:lnSpc>
                <a:spcPct val="125000"/>
              </a:lnSpc>
              <a:spcAft>
                <a:spcPts val="600"/>
              </a:spcAft>
            </a:pPr>
            <a:endParaRPr lang="en-US" altLang="zh-CN" b="1" dirty="0"/>
          </a:p>
          <a:p>
            <a:pPr lvl="1">
              <a:lnSpc>
                <a:spcPct val="125000"/>
              </a:lnSpc>
              <a:spcAft>
                <a:spcPts val="600"/>
              </a:spcAft>
            </a:pPr>
            <a:r>
              <a:rPr lang="zh-CN" altLang="en-US" b="1" dirty="0"/>
              <a:t>实验结果：</a:t>
            </a:r>
            <a:endParaRPr lang="en-US" altLang="zh-CN" b="1" dirty="0"/>
          </a:p>
          <a:p>
            <a:pPr marL="742950" lvl="1" indent="-285750">
              <a:lnSpc>
                <a:spcPct val="125000"/>
              </a:lnSpc>
              <a:spcAft>
                <a:spcPts val="600"/>
              </a:spcAft>
              <a:buFont typeface="Arial" panose="020B0604020202020204" pitchFamily="34" charset="0"/>
              <a:buChar char="•"/>
            </a:pPr>
            <a:r>
              <a:rPr lang="zh-CN" altLang="en-US" dirty="0"/>
              <a:t>当</a:t>
            </a:r>
            <a:r>
              <a:rPr lang="en-US" altLang="zh-CN" dirty="0"/>
              <a:t>top-k</a:t>
            </a:r>
            <a:r>
              <a:rPr lang="zh-CN" altLang="en-US" dirty="0"/>
              <a:t>设置为</a:t>
            </a:r>
            <a:r>
              <a:rPr lang="en-US" altLang="zh-CN" dirty="0"/>
              <a:t>0</a:t>
            </a:r>
            <a:r>
              <a:rPr lang="zh-CN" altLang="en-US" dirty="0"/>
              <a:t>时，代表基线性能。随着</a:t>
            </a:r>
            <a:r>
              <a:rPr lang="en-US" altLang="zh-CN" dirty="0"/>
              <a:t>top-k</a:t>
            </a:r>
            <a:r>
              <a:rPr lang="zh-CN" altLang="en-US" dirty="0"/>
              <a:t>数值的增加，性能逐步提升。</a:t>
            </a:r>
            <a:endParaRPr lang="en-US" altLang="zh-CN" dirty="0"/>
          </a:p>
        </p:txBody>
      </p:sp>
      <p:pic>
        <p:nvPicPr>
          <p:cNvPr id="14" name="图片 13">
            <a:extLst>
              <a:ext uri="{FF2B5EF4-FFF2-40B4-BE49-F238E27FC236}">
                <a16:creationId xmlns:a16="http://schemas.microsoft.com/office/drawing/2014/main" id="{DBB7D171-157B-3601-D632-5281C469093E}"/>
              </a:ext>
            </a:extLst>
          </p:cNvPr>
          <p:cNvPicPr>
            <a:picLocks noChangeAspect="1"/>
          </p:cNvPicPr>
          <p:nvPr/>
        </p:nvPicPr>
        <p:blipFill>
          <a:blip r:embed="rId3"/>
          <a:stretch>
            <a:fillRect/>
          </a:stretch>
        </p:blipFill>
        <p:spPr>
          <a:xfrm>
            <a:off x="2505452" y="1726438"/>
            <a:ext cx="7181095" cy="2211899"/>
          </a:xfrm>
          <a:prstGeom prst="rect">
            <a:avLst/>
          </a:prstGeom>
        </p:spPr>
      </p:pic>
    </p:spTree>
    <p:extLst>
      <p:ext uri="{BB962C8B-B14F-4D97-AF65-F5344CB8AC3E}">
        <p14:creationId xmlns:p14="http://schemas.microsoft.com/office/powerpoint/2010/main" val="1035044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EB57F-1093-BCD3-5F07-08957882C77C}"/>
            </a:ext>
          </a:extLst>
        </p:cNvPr>
        <p:cNvGrpSpPr/>
        <p:nvPr/>
      </p:nvGrpSpPr>
      <p:grpSpPr>
        <a:xfrm>
          <a:off x="0" y="0"/>
          <a:ext cx="0" cy="0"/>
          <a:chOff x="0" y="0"/>
          <a:chExt cx="0" cy="0"/>
        </a:xfrm>
      </p:grpSpPr>
      <p:pic>
        <p:nvPicPr>
          <p:cNvPr id="8" name="图片 7">
            <a:extLst>
              <a:ext uri="{FF2B5EF4-FFF2-40B4-BE49-F238E27FC236}">
                <a16:creationId xmlns:a16="http://schemas.microsoft.com/office/drawing/2014/main" id="{6490B353-3B70-4455-5547-80D65CF7441E}"/>
              </a:ext>
            </a:extLst>
          </p:cNvPr>
          <p:cNvPicPr>
            <a:picLocks noChangeAspect="1"/>
          </p:cNvPicPr>
          <p:nvPr/>
        </p:nvPicPr>
        <p:blipFill>
          <a:blip r:embed="rId3"/>
          <a:stretch>
            <a:fillRect/>
          </a:stretch>
        </p:blipFill>
        <p:spPr>
          <a:xfrm>
            <a:off x="6415432" y="4126757"/>
            <a:ext cx="5215537" cy="1486818"/>
          </a:xfrm>
          <a:prstGeom prst="rect">
            <a:avLst/>
          </a:prstGeom>
        </p:spPr>
      </p:pic>
      <p:sp>
        <p:nvSpPr>
          <p:cNvPr id="2" name="矩形 1">
            <a:extLst>
              <a:ext uri="{FF2B5EF4-FFF2-40B4-BE49-F238E27FC236}">
                <a16:creationId xmlns:a16="http://schemas.microsoft.com/office/drawing/2014/main" id="{2671AE50-9F48-E4E2-B754-197666B74C09}"/>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6CBEDEEA-F5B1-905C-26E7-95357A5A415B}"/>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699B534D-3561-FAEE-1815-806DABC39CC6}"/>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DAB4C9F9-D791-A4EA-C752-7250B9B4068A}"/>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E4B3C831-360D-4D60-CBD3-45D564AAAF5D}"/>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A8B0AD8F-B09B-A3F8-DAC5-D13D90F39BE0}"/>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6D5AD202-3FC4-B00A-6174-C3F180422FBF}"/>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12" name="文本框 11">
            <a:extLst>
              <a:ext uri="{FF2B5EF4-FFF2-40B4-BE49-F238E27FC236}">
                <a16:creationId xmlns:a16="http://schemas.microsoft.com/office/drawing/2014/main" id="{F252525F-7F02-609A-5B15-265155B5DEE9}"/>
              </a:ext>
            </a:extLst>
          </p:cNvPr>
          <p:cNvSpPr txBox="1"/>
          <p:nvPr/>
        </p:nvSpPr>
        <p:spPr>
          <a:xfrm>
            <a:off x="280295" y="1434063"/>
            <a:ext cx="11570031" cy="812658"/>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endParaRPr lang="en-US" altLang="zh-CN" dirty="0"/>
          </a:p>
          <a:p>
            <a:pPr>
              <a:lnSpc>
                <a:spcPct val="120000"/>
              </a:lnSpc>
              <a:spcAft>
                <a:spcPts val="600"/>
              </a:spcAft>
            </a:pPr>
            <a:endParaRPr lang="en-US" altLang="zh-CN" dirty="0"/>
          </a:p>
        </p:txBody>
      </p:sp>
      <p:sp>
        <p:nvSpPr>
          <p:cNvPr id="7" name="文本框 6">
            <a:extLst>
              <a:ext uri="{FF2B5EF4-FFF2-40B4-BE49-F238E27FC236}">
                <a16:creationId xmlns:a16="http://schemas.microsoft.com/office/drawing/2014/main" id="{2F70C24A-7F83-72DC-B88C-427FCB7FEF53}"/>
              </a:ext>
            </a:extLst>
          </p:cNvPr>
          <p:cNvSpPr txBox="1"/>
          <p:nvPr/>
        </p:nvSpPr>
        <p:spPr>
          <a:xfrm>
            <a:off x="280295" y="780844"/>
            <a:ext cx="11534713" cy="5876737"/>
          </a:xfrm>
          <a:prstGeom prst="rect">
            <a:avLst/>
          </a:prstGeom>
          <a:noFill/>
        </p:spPr>
        <p:txBody>
          <a:bodyPr wrap="square">
            <a:spAutoFit/>
          </a:bodyPr>
          <a:lstStyle/>
          <a:p>
            <a:pPr marL="285750" indent="-285750">
              <a:lnSpc>
                <a:spcPct val="125000"/>
              </a:lnSpc>
              <a:buFont typeface="Arial" panose="020B0604020202020204" pitchFamily="34" charset="0"/>
              <a:buChar char="•"/>
            </a:pPr>
            <a:r>
              <a:rPr lang="zh-CN" altLang="en-US" b="1" dirty="0"/>
              <a:t>动态语言更新模块：</a:t>
            </a:r>
            <a:endParaRPr lang="en-US" altLang="zh-CN" b="1" dirty="0"/>
          </a:p>
          <a:p>
            <a:pPr marL="285750" indent="-285750">
              <a:lnSpc>
                <a:spcPct val="125000"/>
              </a:lnSpc>
              <a:buFont typeface="Arial" panose="020B0604020202020204" pitchFamily="34" charset="0"/>
              <a:buChar char="•"/>
            </a:pPr>
            <a:endParaRPr lang="en-US" altLang="zh-CN" b="1" dirty="0"/>
          </a:p>
          <a:p>
            <a:pPr marL="285750" indent="-285750">
              <a:lnSpc>
                <a:spcPct val="125000"/>
              </a:lnSpc>
              <a:buFont typeface="Arial" panose="020B0604020202020204" pitchFamily="34" charset="0"/>
              <a:buChar char="•"/>
            </a:pPr>
            <a:endParaRPr lang="en-US" altLang="zh-CN" b="1" dirty="0"/>
          </a:p>
          <a:p>
            <a:pPr marL="285750" indent="-285750">
              <a:lnSpc>
                <a:spcPct val="125000"/>
              </a:lnSpc>
              <a:buFont typeface="Arial" panose="020B0604020202020204" pitchFamily="34" charset="0"/>
              <a:buChar char="•"/>
            </a:pPr>
            <a:endParaRPr lang="en-US" altLang="zh-CN" b="1" dirty="0"/>
          </a:p>
          <a:p>
            <a:pPr marL="285750" indent="-285750">
              <a:lnSpc>
                <a:spcPct val="125000"/>
              </a:lnSpc>
              <a:spcBef>
                <a:spcPts val="600"/>
              </a:spcBef>
              <a:buFont typeface="Arial" panose="020B0604020202020204" pitchFamily="34" charset="0"/>
              <a:buChar char="•"/>
            </a:pPr>
            <a:endParaRPr lang="en-US" altLang="zh-CN" b="1" dirty="0"/>
          </a:p>
          <a:p>
            <a:pPr marL="285750" indent="-285750">
              <a:lnSpc>
                <a:spcPct val="125000"/>
              </a:lnSpc>
              <a:spcBef>
                <a:spcPts val="600"/>
              </a:spcBef>
              <a:buFont typeface="Arial" panose="020B0604020202020204" pitchFamily="34" charset="0"/>
              <a:buChar char="•"/>
            </a:pPr>
            <a:endParaRPr lang="en-US" altLang="zh-CN" b="1" dirty="0"/>
          </a:p>
          <a:p>
            <a:pPr marL="742950" lvl="1" indent="-285750">
              <a:lnSpc>
                <a:spcPct val="125000"/>
              </a:lnSpc>
              <a:spcAft>
                <a:spcPts val="600"/>
              </a:spcAft>
              <a:buFont typeface="Arial" panose="020B0604020202020204" pitchFamily="34" charset="0"/>
              <a:buChar char="•"/>
            </a:pPr>
            <a:endParaRPr lang="en-US" altLang="zh-CN" dirty="0"/>
          </a:p>
          <a:p>
            <a:pPr marL="742950" lvl="1" indent="-285750">
              <a:lnSpc>
                <a:spcPct val="125000"/>
              </a:lnSpc>
              <a:spcAft>
                <a:spcPts val="600"/>
              </a:spcAft>
              <a:buFont typeface="Arial" panose="020B0604020202020204" pitchFamily="34" charset="0"/>
              <a:buChar char="•"/>
            </a:pPr>
            <a:r>
              <a:rPr lang="zh-CN" altLang="en-US" dirty="0"/>
              <a:t>在动态模板捕获模块 </a:t>
            </a:r>
            <a:r>
              <a:rPr lang="en-US" altLang="zh-CN" dirty="0"/>
              <a:t>(DTCM) </a:t>
            </a:r>
            <a:r>
              <a:rPr lang="zh-CN" altLang="en-US" dirty="0"/>
              <a:t>的基础上，引入动态语言更新，选择尺寸</a:t>
            </a:r>
            <a:r>
              <a:rPr lang="en-US" altLang="zh-CN" dirty="0"/>
              <a:t>ΔS</a:t>
            </a:r>
            <a:r>
              <a:rPr lang="zh-CN" altLang="en-US" dirty="0"/>
              <a:t>和距离</a:t>
            </a:r>
            <a:r>
              <a:rPr lang="en-US" altLang="zh-CN" dirty="0"/>
              <a:t>ΔD</a:t>
            </a:r>
            <a:r>
              <a:rPr lang="zh-CN" altLang="en-US" dirty="0"/>
              <a:t>作为研究因素。颜色变化未在此实验中使用。</a:t>
            </a:r>
            <a:endParaRPr lang="en-US" altLang="zh-CN" dirty="0"/>
          </a:p>
          <a:p>
            <a:pPr marL="742950" lvl="1" indent="-285750">
              <a:lnSpc>
                <a:spcPct val="125000"/>
              </a:lnSpc>
              <a:spcAft>
                <a:spcPts val="600"/>
              </a:spcAft>
              <a:buFont typeface="Arial" panose="020B0604020202020204" pitchFamily="34" charset="0"/>
              <a:buChar char="•"/>
            </a:pPr>
            <a:r>
              <a:rPr lang="zh-CN" altLang="en-US" dirty="0"/>
              <a:t>如果</a:t>
            </a:r>
            <a:r>
              <a:rPr lang="en-US" altLang="zh-CN" dirty="0"/>
              <a:t>ΔS</a:t>
            </a:r>
            <a:r>
              <a:rPr lang="zh-CN" altLang="en-US" dirty="0"/>
              <a:t>小于设定阈值，或</a:t>
            </a:r>
            <a:r>
              <a:rPr lang="en-US" altLang="zh-CN" dirty="0"/>
              <a:t>ΔD</a:t>
            </a:r>
            <a:r>
              <a:rPr lang="zh-CN" altLang="en-US" dirty="0"/>
              <a:t>大于设定阈值，则更新语言描述。</a:t>
            </a:r>
            <a:endParaRPr lang="en-US" altLang="zh-CN" dirty="0"/>
          </a:p>
          <a:p>
            <a:pPr marL="742950" lvl="1" indent="-285750">
              <a:lnSpc>
                <a:spcPct val="125000"/>
              </a:lnSpc>
              <a:spcAft>
                <a:spcPts val="600"/>
              </a:spcAft>
              <a:buFont typeface="Arial" panose="020B0604020202020204" pitchFamily="34" charset="0"/>
              <a:buChar char="•"/>
            </a:pPr>
            <a:r>
              <a:rPr lang="en-US" altLang="zh-CN" dirty="0"/>
              <a:t>“stride”</a:t>
            </a:r>
            <a:r>
              <a:rPr lang="zh-CN" altLang="en-US" dirty="0"/>
              <a:t>指的是图像被分割的</a:t>
            </a:r>
            <a:r>
              <a:rPr lang="en-US" altLang="zh-CN" dirty="0"/>
              <a:t>16×16</a:t>
            </a:r>
            <a:r>
              <a:rPr lang="zh-CN" altLang="en-US" dirty="0"/>
              <a:t>图像块的边长。</a:t>
            </a:r>
            <a:endParaRPr lang="en-US" altLang="zh-CN" dirty="0"/>
          </a:p>
          <a:p>
            <a:pPr lvl="1">
              <a:lnSpc>
                <a:spcPct val="125000"/>
              </a:lnSpc>
              <a:spcAft>
                <a:spcPts val="600"/>
              </a:spcAft>
            </a:pPr>
            <a:endParaRPr lang="en-US" altLang="zh-CN" b="1" dirty="0"/>
          </a:p>
          <a:p>
            <a:pPr lvl="1">
              <a:lnSpc>
                <a:spcPct val="125000"/>
              </a:lnSpc>
              <a:spcAft>
                <a:spcPts val="600"/>
              </a:spcAft>
            </a:pPr>
            <a:r>
              <a:rPr lang="zh-CN" altLang="en-US" b="1" dirty="0"/>
              <a:t>实验结果：</a:t>
            </a:r>
            <a:endParaRPr lang="en-US" altLang="zh-CN" b="1" dirty="0"/>
          </a:p>
          <a:p>
            <a:pPr marL="742950" lvl="1" indent="-285750">
              <a:lnSpc>
                <a:spcPct val="125000"/>
              </a:lnSpc>
              <a:spcAft>
                <a:spcPts val="600"/>
              </a:spcAft>
              <a:buFont typeface="Arial" panose="020B0604020202020204" pitchFamily="34" charset="0"/>
              <a:buChar char="•"/>
            </a:pPr>
            <a:r>
              <a:rPr lang="en-US" altLang="zh-CN" dirty="0"/>
              <a:t>#1</a:t>
            </a:r>
            <a:r>
              <a:rPr lang="zh-CN" altLang="en-US" dirty="0"/>
              <a:t>代表仅使用初始语言注释（不更新），与前一张表格中的</a:t>
            </a:r>
            <a:r>
              <a:rPr lang="en-US" altLang="zh-CN" dirty="0"/>
              <a:t>#4</a:t>
            </a:r>
            <a:r>
              <a:rPr lang="zh-CN" altLang="en-US" dirty="0"/>
              <a:t>（仅有</a:t>
            </a:r>
            <a:r>
              <a:rPr lang="en-US" altLang="zh-CN" dirty="0"/>
              <a:t>DTCM</a:t>
            </a:r>
            <a:r>
              <a:rPr lang="zh-CN" altLang="en-US" dirty="0"/>
              <a:t>，没有语言信息）相比，引入语言信息后，</a:t>
            </a:r>
            <a:r>
              <a:rPr lang="en-US" altLang="zh-CN" dirty="0"/>
              <a:t>AUC</a:t>
            </a:r>
            <a:r>
              <a:rPr lang="zh-CN" altLang="en-US" dirty="0"/>
              <a:t>提升</a:t>
            </a:r>
            <a:r>
              <a:rPr lang="en-US" altLang="zh-CN" dirty="0"/>
              <a:t>0.7%</a:t>
            </a:r>
            <a:r>
              <a:rPr lang="zh-CN" altLang="en-US" dirty="0"/>
              <a:t>。语言注释更新条件最宽松（更新最频繁）时性能最好。</a:t>
            </a:r>
            <a:endParaRPr lang="en-US" altLang="zh-CN" dirty="0"/>
          </a:p>
        </p:txBody>
      </p:sp>
      <p:pic>
        <p:nvPicPr>
          <p:cNvPr id="11" name="图片 10">
            <a:extLst>
              <a:ext uri="{FF2B5EF4-FFF2-40B4-BE49-F238E27FC236}">
                <a16:creationId xmlns:a16="http://schemas.microsoft.com/office/drawing/2014/main" id="{FF9913D2-6462-144A-05F8-592F86AB6D3B}"/>
              </a:ext>
            </a:extLst>
          </p:cNvPr>
          <p:cNvPicPr>
            <a:picLocks noChangeAspect="1"/>
          </p:cNvPicPr>
          <p:nvPr/>
        </p:nvPicPr>
        <p:blipFill>
          <a:blip r:embed="rId4"/>
          <a:stretch>
            <a:fillRect/>
          </a:stretch>
        </p:blipFill>
        <p:spPr>
          <a:xfrm>
            <a:off x="2417464" y="1208447"/>
            <a:ext cx="7260374" cy="2220553"/>
          </a:xfrm>
          <a:prstGeom prst="rect">
            <a:avLst/>
          </a:prstGeom>
        </p:spPr>
      </p:pic>
    </p:spTree>
    <p:extLst>
      <p:ext uri="{BB962C8B-B14F-4D97-AF65-F5344CB8AC3E}">
        <p14:creationId xmlns:p14="http://schemas.microsoft.com/office/powerpoint/2010/main" val="979789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3CAC7-3641-8DB2-5D82-9B239E4BA08B}"/>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C4BB7DE1-DAFE-B3E3-2091-71972CC65B32}"/>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297E10B3-055C-1F82-8CA3-A098FFA33F5D}"/>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a:extLst>
              <a:ext uri="{FF2B5EF4-FFF2-40B4-BE49-F238E27FC236}">
                <a16:creationId xmlns:a16="http://schemas.microsoft.com/office/drawing/2014/main" id="{93B1492D-6759-CC34-A3BD-9BCE9895B8E5}"/>
              </a:ext>
            </a:extLst>
          </p:cNvPr>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a:extLst>
              <a:ext uri="{FF2B5EF4-FFF2-40B4-BE49-F238E27FC236}">
                <a16:creationId xmlns:a16="http://schemas.microsoft.com/office/drawing/2014/main" id="{D6055A57-DC99-EDE4-58BD-84629A3C91D8}"/>
              </a:ext>
            </a:extLst>
          </p:cNvPr>
          <p:cNvGrpSpPr/>
          <p:nvPr/>
        </p:nvGrpSpPr>
        <p:grpSpPr>
          <a:xfrm>
            <a:off x="2987308" y="147430"/>
            <a:ext cx="1224000" cy="338554"/>
            <a:chOff x="4206825" y="163094"/>
            <a:chExt cx="1224000" cy="338554"/>
          </a:xfrm>
        </p:grpSpPr>
        <p:sp>
          <p:nvSpPr>
            <p:cNvPr id="6" name="矩形 5">
              <a:extLst>
                <a:ext uri="{FF2B5EF4-FFF2-40B4-BE49-F238E27FC236}">
                  <a16:creationId xmlns:a16="http://schemas.microsoft.com/office/drawing/2014/main" id="{8B86680D-8BFC-FECF-5B39-9683512DD7B4}"/>
                </a:ext>
              </a:extLst>
            </p:cNvPr>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a:extLst>
                <a:ext uri="{FF2B5EF4-FFF2-40B4-BE49-F238E27FC236}">
                  <a16:creationId xmlns:a16="http://schemas.microsoft.com/office/drawing/2014/main" id="{A0EA3DF7-A610-2345-C93E-B6CEFBF9256B}"/>
                </a:ext>
              </a:extLst>
            </p:cNvPr>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a:extLst>
              <a:ext uri="{FF2B5EF4-FFF2-40B4-BE49-F238E27FC236}">
                <a16:creationId xmlns:a16="http://schemas.microsoft.com/office/drawing/2014/main" id="{1845FC6F-8349-C902-55A8-E242F1552873}"/>
              </a:ext>
            </a:extLst>
          </p:cNvPr>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12" name="文本框 11">
            <a:extLst>
              <a:ext uri="{FF2B5EF4-FFF2-40B4-BE49-F238E27FC236}">
                <a16:creationId xmlns:a16="http://schemas.microsoft.com/office/drawing/2014/main" id="{9526B871-1DBF-B4C4-84E7-F07AE94A47B1}"/>
              </a:ext>
            </a:extLst>
          </p:cNvPr>
          <p:cNvSpPr txBox="1"/>
          <p:nvPr/>
        </p:nvSpPr>
        <p:spPr>
          <a:xfrm>
            <a:off x="280295" y="1434063"/>
            <a:ext cx="11570031" cy="812658"/>
          </a:xfrm>
          <a:prstGeom prst="rect">
            <a:avLst/>
          </a:prstGeom>
          <a:noFill/>
        </p:spPr>
        <p:txBody>
          <a:bodyPr wrap="square">
            <a:spAutoFit/>
          </a:bodyPr>
          <a:lstStyle/>
          <a:p>
            <a:pPr marL="285750" indent="-285750">
              <a:lnSpc>
                <a:spcPct val="120000"/>
              </a:lnSpc>
              <a:spcAft>
                <a:spcPts val="600"/>
              </a:spcAft>
              <a:buFont typeface="Arial" panose="020B0604020202020204" pitchFamily="34" charset="0"/>
              <a:buChar char="•"/>
            </a:pPr>
            <a:endParaRPr lang="en-US" altLang="zh-CN" dirty="0"/>
          </a:p>
          <a:p>
            <a:pPr>
              <a:lnSpc>
                <a:spcPct val="120000"/>
              </a:lnSpc>
              <a:spcAft>
                <a:spcPts val="600"/>
              </a:spcAft>
            </a:pPr>
            <a:endParaRPr lang="en-US" altLang="zh-CN" dirty="0"/>
          </a:p>
        </p:txBody>
      </p:sp>
      <p:sp>
        <p:nvSpPr>
          <p:cNvPr id="7" name="文本框 6">
            <a:extLst>
              <a:ext uri="{FF2B5EF4-FFF2-40B4-BE49-F238E27FC236}">
                <a16:creationId xmlns:a16="http://schemas.microsoft.com/office/drawing/2014/main" id="{FE64CC3C-5897-2E31-2C58-95C15D34D446}"/>
              </a:ext>
            </a:extLst>
          </p:cNvPr>
          <p:cNvSpPr txBox="1"/>
          <p:nvPr/>
        </p:nvSpPr>
        <p:spPr>
          <a:xfrm>
            <a:off x="280295" y="780844"/>
            <a:ext cx="11534713" cy="5107296"/>
          </a:xfrm>
          <a:prstGeom prst="rect">
            <a:avLst/>
          </a:prstGeom>
          <a:noFill/>
        </p:spPr>
        <p:txBody>
          <a:bodyPr wrap="square">
            <a:spAutoFit/>
          </a:bodyPr>
          <a:lstStyle/>
          <a:p>
            <a:pPr marL="285750" indent="-285750">
              <a:lnSpc>
                <a:spcPct val="125000"/>
              </a:lnSpc>
              <a:buFont typeface="Arial" panose="020B0604020202020204" pitchFamily="34" charset="0"/>
              <a:buChar char="•"/>
            </a:pPr>
            <a:r>
              <a:rPr lang="zh-CN" altLang="en-US" b="1" dirty="0"/>
              <a:t>不同</a:t>
            </a:r>
            <a:r>
              <a:rPr lang="en-US" altLang="zh-CN" b="1" dirty="0"/>
              <a:t>LLM</a:t>
            </a:r>
            <a:r>
              <a:rPr lang="zh-CN" altLang="en-US" b="1" dirty="0"/>
              <a:t>对动态语言更新模块的影响：</a:t>
            </a:r>
            <a:endParaRPr lang="en-US" altLang="zh-CN" b="1" dirty="0"/>
          </a:p>
          <a:p>
            <a:pPr marL="285750" indent="-285750">
              <a:lnSpc>
                <a:spcPct val="125000"/>
              </a:lnSpc>
              <a:buFont typeface="Arial" panose="020B0604020202020204" pitchFamily="34" charset="0"/>
              <a:buChar char="•"/>
            </a:pPr>
            <a:endParaRPr lang="en-US" altLang="zh-CN" b="1" dirty="0"/>
          </a:p>
          <a:p>
            <a:pPr marL="285750" indent="-285750">
              <a:lnSpc>
                <a:spcPct val="125000"/>
              </a:lnSpc>
              <a:buFont typeface="Arial" panose="020B0604020202020204" pitchFamily="34" charset="0"/>
              <a:buChar char="•"/>
            </a:pPr>
            <a:endParaRPr lang="en-US" altLang="zh-CN" b="1" dirty="0"/>
          </a:p>
          <a:p>
            <a:pPr marL="285750" indent="-285750">
              <a:lnSpc>
                <a:spcPct val="125000"/>
              </a:lnSpc>
              <a:buFont typeface="Arial" panose="020B0604020202020204" pitchFamily="34" charset="0"/>
              <a:buChar char="•"/>
            </a:pPr>
            <a:endParaRPr lang="en-US" altLang="zh-CN" b="1" dirty="0"/>
          </a:p>
          <a:p>
            <a:pPr marL="285750" indent="-285750">
              <a:lnSpc>
                <a:spcPct val="125000"/>
              </a:lnSpc>
              <a:spcBef>
                <a:spcPts val="600"/>
              </a:spcBef>
              <a:buFont typeface="Arial" panose="020B0604020202020204" pitchFamily="34" charset="0"/>
              <a:buChar char="•"/>
            </a:pPr>
            <a:endParaRPr lang="en-US" altLang="zh-CN" b="1" dirty="0"/>
          </a:p>
          <a:p>
            <a:pPr marL="285750" indent="-285750">
              <a:lnSpc>
                <a:spcPct val="125000"/>
              </a:lnSpc>
              <a:spcBef>
                <a:spcPts val="600"/>
              </a:spcBef>
              <a:buFont typeface="Arial" panose="020B0604020202020204" pitchFamily="34" charset="0"/>
              <a:buChar char="•"/>
            </a:pPr>
            <a:endParaRPr lang="en-US" altLang="zh-CN" b="1" dirty="0"/>
          </a:p>
          <a:p>
            <a:pPr marL="742950" lvl="1" indent="-285750">
              <a:lnSpc>
                <a:spcPct val="125000"/>
              </a:lnSpc>
              <a:spcAft>
                <a:spcPts val="600"/>
              </a:spcAft>
              <a:buFont typeface="Arial" panose="020B0604020202020204" pitchFamily="34" charset="0"/>
              <a:buChar char="•"/>
            </a:pPr>
            <a:endParaRPr lang="en-US" altLang="zh-CN" dirty="0"/>
          </a:p>
          <a:p>
            <a:pPr lvl="1">
              <a:lnSpc>
                <a:spcPct val="125000"/>
              </a:lnSpc>
              <a:spcAft>
                <a:spcPts val="600"/>
              </a:spcAft>
            </a:pPr>
            <a:endParaRPr lang="en-US" altLang="zh-CN" b="1" dirty="0"/>
          </a:p>
          <a:p>
            <a:pPr lvl="1">
              <a:lnSpc>
                <a:spcPct val="125000"/>
              </a:lnSpc>
              <a:spcAft>
                <a:spcPts val="600"/>
              </a:spcAft>
            </a:pPr>
            <a:endParaRPr lang="en-US" altLang="zh-CN" b="1" dirty="0"/>
          </a:p>
          <a:p>
            <a:pPr lvl="1">
              <a:lnSpc>
                <a:spcPct val="125000"/>
              </a:lnSpc>
              <a:spcAft>
                <a:spcPts val="600"/>
              </a:spcAft>
            </a:pPr>
            <a:r>
              <a:rPr lang="zh-CN" altLang="en-US" b="1" dirty="0"/>
              <a:t>实验结果：</a:t>
            </a:r>
            <a:endParaRPr lang="en-US" altLang="zh-CN" b="1" dirty="0"/>
          </a:p>
          <a:p>
            <a:pPr marL="742950" lvl="1" indent="-285750">
              <a:lnSpc>
                <a:spcPct val="125000"/>
              </a:lnSpc>
              <a:spcAft>
                <a:spcPts val="600"/>
              </a:spcAft>
              <a:buFont typeface="Arial" panose="020B0604020202020204" pitchFamily="34" charset="0"/>
              <a:buChar char="•"/>
            </a:pPr>
            <a:r>
              <a:rPr lang="zh-CN" altLang="en-US" dirty="0"/>
              <a:t>作者分析认为，详细风格的注释 </a:t>
            </a:r>
            <a:r>
              <a:rPr lang="en-US" altLang="zh-CN" dirty="0"/>
              <a:t>(DTLLM-Detailed) </a:t>
            </a:r>
            <a:r>
              <a:rPr lang="zh-CN" altLang="en-US" dirty="0"/>
              <a:t>给模型带来了过多的学习压力，引入了不必要的噪声，导致性能下降。</a:t>
            </a:r>
            <a:endParaRPr lang="en-US" altLang="zh-CN" dirty="0"/>
          </a:p>
          <a:p>
            <a:pPr marL="742950" lvl="1" indent="-285750">
              <a:lnSpc>
                <a:spcPct val="125000"/>
              </a:lnSpc>
              <a:spcAft>
                <a:spcPts val="600"/>
              </a:spcAft>
              <a:buFont typeface="Arial" panose="020B0604020202020204" pitchFamily="34" charset="0"/>
              <a:buChar char="•"/>
            </a:pPr>
            <a:r>
              <a:rPr lang="zh-CN" altLang="en-US" dirty="0"/>
              <a:t>这表明简洁、精确的语言描述在视觉</a:t>
            </a:r>
            <a:r>
              <a:rPr lang="en-US" altLang="zh-CN" dirty="0"/>
              <a:t>-</a:t>
            </a:r>
            <a:r>
              <a:rPr lang="zh-CN" altLang="en-US" dirty="0"/>
              <a:t>语言跟踪任务中会有更好的性能。</a:t>
            </a:r>
          </a:p>
        </p:txBody>
      </p:sp>
      <p:pic>
        <p:nvPicPr>
          <p:cNvPr id="10" name="图片 9">
            <a:extLst>
              <a:ext uri="{FF2B5EF4-FFF2-40B4-BE49-F238E27FC236}">
                <a16:creationId xmlns:a16="http://schemas.microsoft.com/office/drawing/2014/main" id="{B5A0744F-A56A-90D4-15D7-A703F63983F2}"/>
              </a:ext>
            </a:extLst>
          </p:cNvPr>
          <p:cNvPicPr>
            <a:picLocks noChangeAspect="1"/>
          </p:cNvPicPr>
          <p:nvPr/>
        </p:nvPicPr>
        <p:blipFill>
          <a:blip r:embed="rId3"/>
          <a:stretch>
            <a:fillRect/>
          </a:stretch>
        </p:blipFill>
        <p:spPr>
          <a:xfrm>
            <a:off x="2284178" y="1583565"/>
            <a:ext cx="7526946" cy="2356151"/>
          </a:xfrm>
          <a:prstGeom prst="rect">
            <a:avLst/>
          </a:prstGeom>
        </p:spPr>
      </p:pic>
    </p:spTree>
    <p:extLst>
      <p:ext uri="{BB962C8B-B14F-4D97-AF65-F5344CB8AC3E}">
        <p14:creationId xmlns:p14="http://schemas.microsoft.com/office/powerpoint/2010/main" val="2222894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ea typeface="黑体" panose="02010609060101010101" charset="-122"/>
            </a:endParaRPr>
          </a:p>
        </p:txBody>
      </p:sp>
      <p:sp>
        <p:nvSpPr>
          <p:cNvPr id="5" name="矩形 4"/>
          <p:cNvSpPr/>
          <p:nvPr/>
        </p:nvSpPr>
        <p:spPr>
          <a:xfrm>
            <a:off x="1592613"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ea typeface="黑体" panose="02010609060101010101" charset="-122"/>
              </a:rPr>
              <a:t>模型结构</a:t>
            </a:r>
          </a:p>
        </p:txBody>
      </p:sp>
      <p:grpSp>
        <p:nvGrpSpPr>
          <p:cNvPr id="13" name="组合 12"/>
          <p:cNvGrpSpPr/>
          <p:nvPr/>
        </p:nvGrpSpPr>
        <p:grpSpPr>
          <a:xfrm>
            <a:off x="2987308" y="147430"/>
            <a:ext cx="1224000" cy="338554"/>
            <a:chOff x="4206825" y="163094"/>
            <a:chExt cx="1224000" cy="338554"/>
          </a:xfrm>
        </p:grpSpPr>
        <p:sp>
          <p:nvSpPr>
            <p:cNvPr id="6" name="矩形 5"/>
            <p:cNvSpPr/>
            <p:nvPr/>
          </p:nvSpPr>
          <p:spPr>
            <a:xfrm>
              <a:off x="4219019" y="168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ea typeface="等线" panose="02010600030101010101" charset="-122"/>
                <a:cs typeface="+mn-cs"/>
              </a:endParaRPr>
            </a:p>
          </p:txBody>
        </p:sp>
        <p:sp>
          <p:nvSpPr>
            <p:cNvPr id="27" name="矩形 26"/>
            <p:cNvSpPr/>
            <p:nvPr/>
          </p:nvSpPr>
          <p:spPr>
            <a:xfrm>
              <a:off x="4206825" y="163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ea typeface="黑体" panose="02010609060101010101" charset="-122"/>
                </a:rPr>
                <a:t>实验结果</a:t>
              </a:r>
            </a:p>
          </p:txBody>
        </p:sp>
      </p:grpSp>
      <p:sp>
        <p:nvSpPr>
          <p:cNvPr id="4" name="矩形 3"/>
          <p:cNvSpPr/>
          <p:nvPr/>
        </p:nvSpPr>
        <p:spPr>
          <a:xfrm>
            <a:off x="429138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100" normalizeH="0" baseline="0" noProof="0" dirty="0">
                <a:ln>
                  <a:noFill/>
                </a:ln>
                <a:solidFill>
                  <a:schemeClr val="bg1"/>
                </a:solidFill>
                <a:effectLst/>
                <a:uLnTx/>
                <a:uFillTx/>
                <a:ea typeface="黑体" panose="02010609060101010101" charset="-122"/>
              </a:rPr>
              <a:t>总结</a:t>
            </a:r>
          </a:p>
        </p:txBody>
      </p:sp>
      <p:sp>
        <p:nvSpPr>
          <p:cNvPr id="9" name="内容占位符 8">
            <a:extLst>
              <a:ext uri="{FF2B5EF4-FFF2-40B4-BE49-F238E27FC236}">
                <a16:creationId xmlns:a16="http://schemas.microsoft.com/office/drawing/2014/main" id="{A00DD59C-0F8E-8B26-7AF6-2C37124487AC}"/>
              </a:ext>
            </a:extLst>
          </p:cNvPr>
          <p:cNvSpPr txBox="1"/>
          <p:nvPr/>
        </p:nvSpPr>
        <p:spPr>
          <a:xfrm>
            <a:off x="280298" y="696953"/>
            <a:ext cx="5235086" cy="51945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altLang="zh-CN" sz="2000" b="1" dirty="0">
                <a:solidFill>
                  <a:srgbClr val="0D0D0D"/>
                </a:solidFill>
                <a:highlight>
                  <a:srgbClr val="FFFFFF"/>
                </a:highlight>
                <a:latin typeface="等线" panose="02010600030101010101" pitchFamily="2" charset="-122"/>
                <a:ea typeface="等线" panose="02010600030101010101" pitchFamily="2" charset="-122"/>
              </a:rPr>
              <a:t>Visualization</a:t>
            </a:r>
            <a:r>
              <a:rPr lang="zh-CN" altLang="en-US" sz="2000" b="1" dirty="0">
                <a:solidFill>
                  <a:srgbClr val="0D0D0D"/>
                </a:solidFill>
                <a:highlight>
                  <a:srgbClr val="FFFFFF"/>
                </a:highlight>
                <a:latin typeface="等线" panose="02010600030101010101" pitchFamily="2" charset="-122"/>
                <a:ea typeface="等线" panose="02010600030101010101" pitchFamily="2" charset="-122"/>
              </a:rPr>
              <a:t>：</a:t>
            </a:r>
            <a:endParaRPr lang="en-US" altLang="zh-CN" sz="2000" b="1" dirty="0">
              <a:solidFill>
                <a:srgbClr val="0D0D0D"/>
              </a:solidFill>
              <a:highlight>
                <a:srgbClr val="FFFFFF"/>
              </a:highlight>
              <a:latin typeface="等线" panose="02010600030101010101" pitchFamily="2" charset="-122"/>
              <a:ea typeface="等线" panose="02010600030101010101" pitchFamily="2" charset="-122"/>
            </a:endParaRPr>
          </a:p>
        </p:txBody>
      </p:sp>
      <p:sp>
        <p:nvSpPr>
          <p:cNvPr id="10" name="文本框 9">
            <a:extLst>
              <a:ext uri="{FF2B5EF4-FFF2-40B4-BE49-F238E27FC236}">
                <a16:creationId xmlns:a16="http://schemas.microsoft.com/office/drawing/2014/main" id="{B6E57B0C-E084-BE2F-03CA-7E5242C7E9F7}"/>
              </a:ext>
            </a:extLst>
          </p:cNvPr>
          <p:cNvSpPr txBox="1"/>
          <p:nvPr/>
        </p:nvSpPr>
        <p:spPr>
          <a:xfrm>
            <a:off x="137585" y="5192963"/>
            <a:ext cx="5815702" cy="465640"/>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dirty="0"/>
              <a:t>具体跟踪序列可视化（图</a:t>
            </a:r>
            <a:r>
              <a:rPr lang="en-US" altLang="zh-CN" dirty="0"/>
              <a:t>5</a:t>
            </a:r>
            <a:r>
              <a:rPr lang="zh-CN" altLang="en-US" dirty="0"/>
              <a:t>）</a:t>
            </a:r>
            <a:endParaRPr lang="en-US" altLang="zh-CN" dirty="0"/>
          </a:p>
        </p:txBody>
      </p:sp>
      <p:sp>
        <p:nvSpPr>
          <p:cNvPr id="7" name="文本框 6">
            <a:extLst>
              <a:ext uri="{FF2B5EF4-FFF2-40B4-BE49-F238E27FC236}">
                <a16:creationId xmlns:a16="http://schemas.microsoft.com/office/drawing/2014/main" id="{8F259C6A-2D48-442F-381A-D0A7EFE191BB}"/>
              </a:ext>
            </a:extLst>
          </p:cNvPr>
          <p:cNvSpPr txBox="1"/>
          <p:nvPr/>
        </p:nvSpPr>
        <p:spPr>
          <a:xfrm>
            <a:off x="6096000" y="5070558"/>
            <a:ext cx="5815702" cy="1373581"/>
          </a:xfrm>
          <a:prstGeom prst="rect">
            <a:avLst/>
          </a:prstGeom>
          <a:noFill/>
        </p:spPr>
        <p:txBody>
          <a:bodyPr wrap="square">
            <a:spAutoFit/>
          </a:bodyPr>
          <a:lstStyle/>
          <a:p>
            <a:pPr marL="285750" indent="-285750">
              <a:lnSpc>
                <a:spcPct val="150000"/>
              </a:lnSpc>
              <a:spcAft>
                <a:spcPts val="600"/>
              </a:spcAft>
              <a:buFont typeface="Arial" panose="020B0604020202020204" pitchFamily="34" charset="0"/>
              <a:buChar char="•"/>
            </a:pPr>
            <a:r>
              <a:rPr lang="zh-CN" altLang="en-US" dirty="0"/>
              <a:t>动态语言注释有效性验证（图</a:t>
            </a:r>
            <a:r>
              <a:rPr lang="en-US" altLang="zh-CN" dirty="0"/>
              <a:t>6</a:t>
            </a:r>
            <a:r>
              <a:rPr lang="zh-CN" altLang="en-US" dirty="0"/>
              <a:t>）</a:t>
            </a:r>
            <a:endParaRPr lang="en-US" altLang="zh-CN" dirty="0"/>
          </a:p>
          <a:p>
            <a:pPr marL="285750" indent="-285750">
              <a:lnSpc>
                <a:spcPct val="150000"/>
              </a:lnSpc>
              <a:spcAft>
                <a:spcPts val="600"/>
              </a:spcAft>
              <a:buFont typeface="Arial" panose="020B0604020202020204" pitchFamily="34" charset="0"/>
              <a:buChar char="•"/>
            </a:pPr>
            <a:r>
              <a:rPr lang="zh-CN" altLang="en-US" dirty="0"/>
              <a:t>与静态语言相比，动态更新的语言描述消除了注意力与目标的不匹配。</a:t>
            </a:r>
            <a:endParaRPr lang="en-US" altLang="zh-CN" dirty="0"/>
          </a:p>
        </p:txBody>
      </p:sp>
      <p:pic>
        <p:nvPicPr>
          <p:cNvPr id="12" name="图片 11">
            <a:extLst>
              <a:ext uri="{FF2B5EF4-FFF2-40B4-BE49-F238E27FC236}">
                <a16:creationId xmlns:a16="http://schemas.microsoft.com/office/drawing/2014/main" id="{92990512-1BBC-223E-B98A-AA56FA58BDDD}"/>
              </a:ext>
            </a:extLst>
          </p:cNvPr>
          <p:cNvPicPr>
            <a:picLocks noChangeAspect="1"/>
          </p:cNvPicPr>
          <p:nvPr/>
        </p:nvPicPr>
        <p:blipFill>
          <a:blip r:embed="rId3"/>
          <a:stretch>
            <a:fillRect/>
          </a:stretch>
        </p:blipFill>
        <p:spPr>
          <a:xfrm>
            <a:off x="138467" y="1734315"/>
            <a:ext cx="5722070" cy="3389369"/>
          </a:xfrm>
          <a:prstGeom prst="rect">
            <a:avLst/>
          </a:prstGeom>
        </p:spPr>
      </p:pic>
      <p:pic>
        <p:nvPicPr>
          <p:cNvPr id="15" name="图片 14">
            <a:extLst>
              <a:ext uri="{FF2B5EF4-FFF2-40B4-BE49-F238E27FC236}">
                <a16:creationId xmlns:a16="http://schemas.microsoft.com/office/drawing/2014/main" id="{8052ED3D-F749-E84F-53BF-9BF3915C8541}"/>
              </a:ext>
            </a:extLst>
          </p:cNvPr>
          <p:cNvPicPr>
            <a:picLocks noChangeAspect="1"/>
          </p:cNvPicPr>
          <p:nvPr/>
        </p:nvPicPr>
        <p:blipFill>
          <a:blip r:embed="rId4"/>
          <a:stretch>
            <a:fillRect/>
          </a:stretch>
        </p:blipFill>
        <p:spPr>
          <a:xfrm>
            <a:off x="6096000" y="1100651"/>
            <a:ext cx="5915626" cy="3899586"/>
          </a:xfrm>
          <a:prstGeom prst="rect">
            <a:avLst/>
          </a:prstGeom>
        </p:spPr>
      </p:pic>
    </p:spTree>
    <p:extLst>
      <p:ext uri="{BB962C8B-B14F-4D97-AF65-F5344CB8AC3E}">
        <p14:creationId xmlns:p14="http://schemas.microsoft.com/office/powerpoint/2010/main" val="2214363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40FD1-3FF7-EDE1-D0F9-4D48FA4136FC}"/>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832326C7-7F2A-EE20-1EF0-765A75C8A45A}"/>
              </a:ext>
            </a:extLst>
          </p:cNvPr>
          <p:cNvSpPr/>
          <p:nvPr/>
        </p:nvSpPr>
        <p:spPr>
          <a:xfrm>
            <a:off x="0" y="0"/>
            <a:ext cx="12192000" cy="633414"/>
          </a:xfrm>
          <a:prstGeom prst="rect">
            <a:avLst/>
          </a:prstGeom>
          <a:solidFill>
            <a:srgbClr val="354A6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p>
        </p:txBody>
      </p:sp>
      <p:sp>
        <p:nvSpPr>
          <p:cNvPr id="3" name="矩形 2">
            <a:extLst>
              <a:ext uri="{FF2B5EF4-FFF2-40B4-BE49-F238E27FC236}">
                <a16:creationId xmlns:a16="http://schemas.microsoft.com/office/drawing/2014/main" id="{9952E763-0758-3F86-ADDF-AF1221B3E257}"/>
              </a:ext>
            </a:extLst>
          </p:cNvPr>
          <p:cNvSpPr/>
          <p:nvPr/>
        </p:nvSpPr>
        <p:spPr>
          <a:xfrm>
            <a:off x="280298"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摘要简介</a:t>
            </a:r>
            <a:endParaRPr kumimoji="0" lang="zh-CN" altLang="en-US" sz="1400" b="0" i="0" u="none" strike="noStrike" kern="1200" cap="none" spc="100" normalizeH="0" baseline="0" noProof="0" dirty="0">
              <a:ln>
                <a:noFill/>
              </a:ln>
              <a:solidFill>
                <a:schemeClr val="bg1"/>
              </a:solidFill>
              <a:effectLst/>
              <a:uLnTx/>
              <a:uFillTx/>
              <a:latin typeface="黑体" panose="02010609060101010101" charset="-122"/>
              <a:ea typeface="黑体" panose="02010609060101010101" charset="-122"/>
            </a:endParaRPr>
          </a:p>
        </p:txBody>
      </p:sp>
      <p:sp>
        <p:nvSpPr>
          <p:cNvPr id="5" name="矩形 4">
            <a:extLst>
              <a:ext uri="{FF2B5EF4-FFF2-40B4-BE49-F238E27FC236}">
                <a16:creationId xmlns:a16="http://schemas.microsoft.com/office/drawing/2014/main" id="{2F4031AD-FA61-13B4-DB44-85F8291BF623}"/>
              </a:ext>
            </a:extLst>
          </p:cNvPr>
          <p:cNvSpPr/>
          <p:nvPr/>
        </p:nvSpPr>
        <p:spPr>
          <a:xfrm>
            <a:off x="1581629"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模型结构</a:t>
            </a:r>
          </a:p>
        </p:txBody>
      </p:sp>
      <p:sp>
        <p:nvSpPr>
          <p:cNvPr id="27" name="矩形 26">
            <a:extLst>
              <a:ext uri="{FF2B5EF4-FFF2-40B4-BE49-F238E27FC236}">
                <a16:creationId xmlns:a16="http://schemas.microsoft.com/office/drawing/2014/main" id="{01446EF6-1B0C-DD2C-BE16-723F7FC2EB85}"/>
              </a:ext>
            </a:extLst>
          </p:cNvPr>
          <p:cNvSpPr/>
          <p:nvPr/>
        </p:nvSpPr>
        <p:spPr>
          <a:xfrm>
            <a:off x="2907674" y="162819"/>
            <a:ext cx="1224000"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spc="100" dirty="0">
                <a:solidFill>
                  <a:schemeClr val="bg1"/>
                </a:solidFill>
                <a:latin typeface="黑体" panose="02010609060101010101" charset="-122"/>
                <a:ea typeface="黑体" panose="02010609060101010101" charset="-122"/>
              </a:rPr>
              <a:t>实验结果</a:t>
            </a:r>
          </a:p>
        </p:txBody>
      </p:sp>
      <p:grpSp>
        <p:nvGrpSpPr>
          <p:cNvPr id="8" name="组合 7">
            <a:extLst>
              <a:ext uri="{FF2B5EF4-FFF2-40B4-BE49-F238E27FC236}">
                <a16:creationId xmlns:a16="http://schemas.microsoft.com/office/drawing/2014/main" id="{B24FB5B2-7AE4-2B46-30C0-8DD87C8DECA0}"/>
              </a:ext>
            </a:extLst>
          </p:cNvPr>
          <p:cNvGrpSpPr/>
          <p:nvPr/>
        </p:nvGrpSpPr>
        <p:grpSpPr>
          <a:xfrm>
            <a:off x="4233720" y="147430"/>
            <a:ext cx="1224000" cy="338554"/>
            <a:chOff x="5477638" y="145094"/>
            <a:chExt cx="1224000" cy="338554"/>
          </a:xfrm>
        </p:grpSpPr>
        <p:sp>
          <p:nvSpPr>
            <p:cNvPr id="6" name="矩形 5">
              <a:extLst>
                <a:ext uri="{FF2B5EF4-FFF2-40B4-BE49-F238E27FC236}">
                  <a16:creationId xmlns:a16="http://schemas.microsoft.com/office/drawing/2014/main" id="{B9AF3554-0776-80BB-F17F-2F52A57289D3}"/>
                </a:ext>
              </a:extLst>
            </p:cNvPr>
            <p:cNvSpPr/>
            <p:nvPr/>
          </p:nvSpPr>
          <p:spPr>
            <a:xfrm>
              <a:off x="5489832" y="150527"/>
              <a:ext cx="1199612" cy="3276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i="0" u="none" strike="noStrike" kern="1200" cap="none" spc="0" normalizeH="0" baseline="0" noProof="0" dirty="0">
                <a:ln>
                  <a:noFill/>
                </a:ln>
                <a:solidFill>
                  <a:schemeClr val="tx1">
                    <a:lumMod val="65000"/>
                    <a:lumOff val="35000"/>
                  </a:schemeClr>
                </a:solidFill>
                <a:effectLst/>
                <a:uLnTx/>
                <a:uFillTx/>
                <a:latin typeface="等线" panose="02010600030101010101" charset="-122"/>
                <a:ea typeface="等线" panose="02010600030101010101" charset="-122"/>
                <a:cs typeface="+mn-cs"/>
              </a:endParaRPr>
            </a:p>
          </p:txBody>
        </p:sp>
        <p:sp>
          <p:nvSpPr>
            <p:cNvPr id="4" name="矩形 3">
              <a:extLst>
                <a:ext uri="{FF2B5EF4-FFF2-40B4-BE49-F238E27FC236}">
                  <a16:creationId xmlns:a16="http://schemas.microsoft.com/office/drawing/2014/main" id="{7E7E7780-5F59-E7F1-81FF-5CF9F577235C}"/>
                </a:ext>
              </a:extLst>
            </p:cNvPr>
            <p:cNvSpPr/>
            <p:nvPr/>
          </p:nvSpPr>
          <p:spPr>
            <a:xfrm>
              <a:off x="5477638" y="145094"/>
              <a:ext cx="1224000"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spc="100" dirty="0">
                  <a:solidFill>
                    <a:schemeClr val="tx1">
                      <a:lumMod val="65000"/>
                      <a:lumOff val="35000"/>
                    </a:schemeClr>
                  </a:solidFill>
                  <a:latin typeface="黑体" panose="02010609060101010101" charset="-122"/>
                  <a:ea typeface="黑体" panose="02010609060101010101" charset="-122"/>
                </a:rPr>
                <a:t>总结</a:t>
              </a:r>
            </a:p>
          </p:txBody>
        </p:sp>
      </p:grpSp>
      <p:sp>
        <p:nvSpPr>
          <p:cNvPr id="9" name="内容占位符 8">
            <a:extLst>
              <a:ext uri="{FF2B5EF4-FFF2-40B4-BE49-F238E27FC236}">
                <a16:creationId xmlns:a16="http://schemas.microsoft.com/office/drawing/2014/main" id="{6836A2F5-19DD-0CEC-1F45-939C39DC39FB}"/>
              </a:ext>
            </a:extLst>
          </p:cNvPr>
          <p:cNvSpPr txBox="1"/>
          <p:nvPr/>
        </p:nvSpPr>
        <p:spPr>
          <a:xfrm>
            <a:off x="411485" y="812605"/>
            <a:ext cx="11468340" cy="5892532"/>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2000" b="1" dirty="0"/>
              <a:t>主要贡献：</a:t>
            </a:r>
            <a:endParaRPr lang="en-US" altLang="zh-CN" sz="2000" b="1" dirty="0"/>
          </a:p>
          <a:p>
            <a:pPr marL="457200" lvl="1" indent="0">
              <a:lnSpc>
                <a:spcPct val="150000"/>
              </a:lnSpc>
              <a:spcBef>
                <a:spcPts val="600"/>
              </a:spcBef>
              <a:buNone/>
            </a:pPr>
            <a:r>
              <a:rPr lang="zh-CN" altLang="en-US" sz="2000" dirty="0"/>
              <a:t>通过动态更新多模态参考信息，解决了静态参考信息与目标实际状态偏离的问题。</a:t>
            </a:r>
            <a:endParaRPr lang="en-US" altLang="zh-CN" sz="2000" dirty="0"/>
          </a:p>
          <a:p>
            <a:pPr marL="457200" lvl="1" indent="0">
              <a:lnSpc>
                <a:spcPct val="150000"/>
              </a:lnSpc>
              <a:spcBef>
                <a:spcPts val="600"/>
              </a:spcBef>
              <a:buNone/>
            </a:pPr>
            <a:r>
              <a:rPr lang="zh-CN" altLang="en-US" sz="2000" dirty="0"/>
              <a:t>设计了两个核心模块：</a:t>
            </a:r>
            <a:endParaRPr lang="en-US" altLang="zh-CN" sz="2000" dirty="0"/>
          </a:p>
          <a:p>
            <a:pPr marL="1371600" lvl="2" indent="-457200">
              <a:lnSpc>
                <a:spcPct val="150000"/>
              </a:lnSpc>
              <a:spcBef>
                <a:spcPts val="600"/>
              </a:spcBef>
              <a:buFont typeface="+mj-lt"/>
              <a:buAutoNum type="arabicPeriod"/>
            </a:pPr>
            <a:r>
              <a:rPr lang="zh-CN" altLang="en-US" sz="1900" dirty="0"/>
              <a:t>动态模板捕获模块</a:t>
            </a:r>
            <a:r>
              <a:rPr lang="en-US" altLang="zh-CN" sz="1900" dirty="0"/>
              <a:t>(DTCM)</a:t>
            </a:r>
            <a:r>
              <a:rPr lang="zh-CN" altLang="en-US" sz="1900" dirty="0"/>
              <a:t> 从搜索图像中选择与语言注释高度匹配的图像区域作为动态模板，捕获目标最新的视觉特征。</a:t>
            </a:r>
            <a:endParaRPr lang="en-US" altLang="zh-CN" sz="1900" dirty="0"/>
          </a:p>
          <a:p>
            <a:pPr marL="1371600" lvl="2" indent="-457200">
              <a:lnSpc>
                <a:spcPct val="150000"/>
              </a:lnSpc>
              <a:spcBef>
                <a:spcPts val="600"/>
              </a:spcBef>
              <a:buFont typeface="+mj-lt"/>
              <a:buAutoNum type="arabicPeriod"/>
            </a:pPr>
            <a:r>
              <a:rPr lang="zh-CN" altLang="en-US" sz="1900" dirty="0"/>
              <a:t>动态语言更新模块</a:t>
            </a:r>
            <a:r>
              <a:rPr lang="en-US" altLang="zh-CN" sz="1900" dirty="0"/>
              <a:t>(DLUM)</a:t>
            </a:r>
            <a:r>
              <a:rPr lang="zh-CN" altLang="en-US" sz="1900" dirty="0"/>
              <a:t> 利用大型语言模型根据目标的实时状态生成更新的语言描述。</a:t>
            </a:r>
            <a:endParaRPr lang="en-US" altLang="zh-CN" sz="1900" dirty="0"/>
          </a:p>
          <a:p>
            <a:pPr marL="457200" lvl="1" indent="0">
              <a:lnSpc>
                <a:spcPct val="150000"/>
              </a:lnSpc>
              <a:spcBef>
                <a:spcPts val="600"/>
              </a:spcBef>
              <a:buNone/>
            </a:pPr>
            <a:r>
              <a:rPr lang="zh-CN" altLang="en-US" sz="2000" dirty="0"/>
              <a:t>提出了高效的更新策略：根据目标位置、尺度和颜色等因素的变化自适应调整更新频率。</a:t>
            </a:r>
            <a:endParaRPr lang="en-US" altLang="zh-CN" sz="2000" dirty="0"/>
          </a:p>
          <a:p>
            <a:pPr>
              <a:lnSpc>
                <a:spcPct val="120000"/>
              </a:lnSpc>
              <a:spcBef>
                <a:spcPts val="1200"/>
              </a:spcBef>
              <a:spcAft>
                <a:spcPts val="600"/>
              </a:spcAft>
            </a:pPr>
            <a:r>
              <a:rPr lang="zh-CN" altLang="en-US" sz="2000" b="1" dirty="0"/>
              <a:t>性能提升原因：</a:t>
            </a:r>
            <a:endParaRPr lang="en-US" altLang="zh-CN" sz="2000" b="1" dirty="0"/>
          </a:p>
          <a:p>
            <a:pPr marL="457200" lvl="1" indent="0">
              <a:lnSpc>
                <a:spcPct val="150000"/>
              </a:lnSpc>
              <a:spcBef>
                <a:spcPts val="600"/>
              </a:spcBef>
              <a:buNone/>
            </a:pPr>
            <a:r>
              <a:rPr lang="zh-CN" altLang="en-US" sz="2000" dirty="0"/>
              <a:t>解决了静态参考与目标实际状态的偏差问题，保持了参考信息的时效性。</a:t>
            </a:r>
            <a:endParaRPr lang="en-US" altLang="zh-CN" sz="2000" dirty="0"/>
          </a:p>
          <a:p>
            <a:pPr marL="457200" lvl="1" indent="0">
              <a:lnSpc>
                <a:spcPct val="150000"/>
              </a:lnSpc>
              <a:spcBef>
                <a:spcPts val="600"/>
              </a:spcBef>
              <a:buNone/>
            </a:pPr>
            <a:r>
              <a:rPr lang="zh-CN" altLang="en-US" sz="2000" dirty="0"/>
              <a:t>利用语言信息引导视觉注意力，在复杂背景和遮挡情况下（视觉注意力失效时）可以更准确定位目标。</a:t>
            </a:r>
            <a:endParaRPr lang="en-US" altLang="zh-CN" sz="2000" dirty="0"/>
          </a:p>
          <a:p>
            <a:pPr marL="457200" lvl="1" indent="0">
              <a:lnSpc>
                <a:spcPct val="150000"/>
              </a:lnSpc>
              <a:spcBef>
                <a:spcPts val="600"/>
              </a:spcBef>
              <a:buNone/>
            </a:pPr>
            <a:r>
              <a:rPr lang="zh-CN" altLang="en-US" sz="2000" dirty="0"/>
              <a:t>相对于传统</a:t>
            </a:r>
            <a:r>
              <a:rPr lang="en-US" altLang="zh-CN" sz="2000" dirty="0" err="1"/>
              <a:t>ViT</a:t>
            </a:r>
            <a:r>
              <a:rPr lang="zh-CN" altLang="en-US" sz="2000"/>
              <a:t>，使用</a:t>
            </a:r>
            <a:r>
              <a:rPr lang="zh-CN" altLang="en-US" sz="2000" dirty="0"/>
              <a:t>了更好的</a:t>
            </a:r>
            <a:r>
              <a:rPr lang="en-US" altLang="zh-CN" sz="2000" dirty="0"/>
              <a:t>backbone</a:t>
            </a:r>
            <a:r>
              <a:rPr lang="zh-CN" altLang="en-US" sz="2000" dirty="0"/>
              <a:t>和预训练权重。</a:t>
            </a:r>
            <a:endParaRPr lang="en-US" altLang="zh-CN" sz="2000" dirty="0"/>
          </a:p>
          <a:p>
            <a:pPr>
              <a:lnSpc>
                <a:spcPct val="120000"/>
              </a:lnSpc>
              <a:spcBef>
                <a:spcPts val="1200"/>
              </a:spcBef>
              <a:spcAft>
                <a:spcPts val="600"/>
              </a:spcAft>
            </a:pPr>
            <a:r>
              <a:rPr lang="zh-CN" altLang="en-US" sz="2000" b="1" dirty="0"/>
              <a:t>局限性：</a:t>
            </a:r>
            <a:endParaRPr lang="en-US" altLang="zh-CN" sz="2000" b="1" dirty="0"/>
          </a:p>
          <a:p>
            <a:pPr marL="457200" lvl="1" indent="0">
              <a:lnSpc>
                <a:spcPct val="150000"/>
              </a:lnSpc>
              <a:spcBef>
                <a:spcPts val="600"/>
              </a:spcBef>
              <a:buNone/>
            </a:pPr>
            <a:r>
              <a:rPr lang="zh-CN" altLang="en-US" sz="2000" dirty="0"/>
              <a:t>更新阈值需要手动设定，难以获得一致的结果，在极端场景下不够灵活。</a:t>
            </a:r>
            <a:endParaRPr lang="en-US" altLang="zh-CN" sz="2000" dirty="0"/>
          </a:p>
          <a:p>
            <a:pPr marL="457200" lvl="1" indent="0">
              <a:lnSpc>
                <a:spcPct val="150000"/>
              </a:lnSpc>
              <a:spcBef>
                <a:spcPts val="600"/>
              </a:spcBef>
              <a:buNone/>
            </a:pPr>
            <a:r>
              <a:rPr lang="zh-CN" altLang="en-US" sz="2000" dirty="0"/>
              <a:t>不同语言模型生成的描述对性能有显著影响，过于详细的描述反而可能引入噪声，降低性能。</a:t>
            </a:r>
            <a:endParaRPr lang="en-US" altLang="zh-CN" sz="2000" dirty="0"/>
          </a:p>
          <a:p>
            <a:pPr lvl="1">
              <a:lnSpc>
                <a:spcPct val="150000"/>
              </a:lnSpc>
              <a:spcBef>
                <a:spcPts val="600"/>
              </a:spcBef>
            </a:pPr>
            <a:endParaRPr lang="en-US" altLang="zh-CN" sz="2000" dirty="0"/>
          </a:p>
        </p:txBody>
      </p:sp>
    </p:spTree>
    <p:extLst>
      <p:ext uri="{BB962C8B-B14F-4D97-AF65-F5344CB8AC3E}">
        <p14:creationId xmlns:p14="http://schemas.microsoft.com/office/powerpoint/2010/main" val="2162179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1844824"/>
            <a:ext cx="12196800" cy="3019414"/>
            <a:chOff x="0" y="1844824"/>
            <a:chExt cx="12196800" cy="3019414"/>
          </a:xfrm>
        </p:grpSpPr>
        <p:sp>
          <p:nvSpPr>
            <p:cNvPr id="2" name="Oval 5"/>
            <p:cNvSpPr>
              <a:spLocks noChangeArrowheads="1"/>
            </p:cNvSpPr>
            <p:nvPr/>
          </p:nvSpPr>
          <p:spPr bwMode="auto">
            <a:xfrm>
              <a:off x="1415645" y="1844824"/>
              <a:ext cx="3000601" cy="3019414"/>
            </a:xfrm>
            <a:prstGeom prst="ellipse">
              <a:avLst/>
            </a:prstGeom>
            <a:gradFill flip="none" rotWithShape="1">
              <a:gsLst>
                <a:gs pos="100000">
                  <a:schemeClr val="bg2"/>
                </a:gs>
                <a:gs pos="0">
                  <a:srgbClr val="F8F8F8"/>
                </a:gs>
              </a:gsLst>
              <a:path path="circle">
                <a:fillToRect l="50000" t="50000" r="50000" b="50000"/>
              </a:path>
              <a:tileRect/>
            </a:gradFill>
            <a:ln>
              <a:noFill/>
            </a:ln>
            <a:effectLst>
              <a:outerShdw blurRad="152400" dist="38100" algn="l" rotWithShape="0">
                <a:prstClr val="black">
                  <a:alpha val="53000"/>
                </a:prstClr>
              </a:outerShdw>
            </a:effectLst>
          </p:spPr>
          <p:txBody>
            <a:bodyPr vert="horz" wrap="square" lIns="91440" tIns="45720" rIns="91440" bIns="45720" numCol="1" anchor="t" anchorCtr="0" compatLnSpc="1"/>
            <a:lstStyle/>
            <a:p>
              <a:endParaRPr lang="zh-CN" altLang="en-US"/>
            </a:p>
          </p:txBody>
        </p:sp>
        <p:sp>
          <p:nvSpPr>
            <p:cNvPr id="3" name="Freeform 6"/>
            <p:cNvSpPr/>
            <p:nvPr/>
          </p:nvSpPr>
          <p:spPr bwMode="auto">
            <a:xfrm>
              <a:off x="3856572" y="2165425"/>
              <a:ext cx="8340228" cy="2527151"/>
            </a:xfrm>
            <a:custGeom>
              <a:avLst/>
              <a:gdLst>
                <a:gd name="T0" fmla="*/ 206 w 10932"/>
                <a:gd name="T1" fmla="*/ 0 h 3294"/>
                <a:gd name="T2" fmla="*/ 10932 w 10932"/>
                <a:gd name="T3" fmla="*/ 0 h 3294"/>
                <a:gd name="T4" fmla="*/ 10932 w 10932"/>
                <a:gd name="T5" fmla="*/ 3294 h 3294"/>
                <a:gd name="T6" fmla="*/ 0 w 10932"/>
                <a:gd name="T7" fmla="*/ 3294 h 3294"/>
                <a:gd name="T8" fmla="*/ 892 w 10932"/>
                <a:gd name="T9" fmla="*/ 1564 h 3294"/>
                <a:gd name="T10" fmla="*/ 206 w 10932"/>
                <a:gd name="T11" fmla="*/ 0 h 3294"/>
              </a:gdLst>
              <a:ahLst/>
              <a:cxnLst>
                <a:cxn ang="0">
                  <a:pos x="T0" y="T1"/>
                </a:cxn>
                <a:cxn ang="0">
                  <a:pos x="T2" y="T3"/>
                </a:cxn>
                <a:cxn ang="0">
                  <a:pos x="T4" y="T5"/>
                </a:cxn>
                <a:cxn ang="0">
                  <a:pos x="T6" y="T7"/>
                </a:cxn>
                <a:cxn ang="0">
                  <a:pos x="T8" y="T9"/>
                </a:cxn>
                <a:cxn ang="0">
                  <a:pos x="T10" y="T11"/>
                </a:cxn>
              </a:cxnLst>
              <a:rect l="0" t="0" r="r" b="b"/>
              <a:pathLst>
                <a:path w="10932" h="3294">
                  <a:moveTo>
                    <a:pt x="206" y="0"/>
                  </a:moveTo>
                  <a:lnTo>
                    <a:pt x="10932" y="0"/>
                  </a:lnTo>
                  <a:lnTo>
                    <a:pt x="10932" y="3294"/>
                  </a:lnTo>
                  <a:lnTo>
                    <a:pt x="0" y="3294"/>
                  </a:lnTo>
                  <a:cubicBezTo>
                    <a:pt x="540" y="2909"/>
                    <a:pt x="892" y="2277"/>
                    <a:pt x="892" y="1564"/>
                  </a:cubicBezTo>
                  <a:cubicBezTo>
                    <a:pt x="892" y="945"/>
                    <a:pt x="628" y="388"/>
                    <a:pt x="206" y="0"/>
                  </a:cubicBezTo>
                  <a:close/>
                </a:path>
              </a:pathLst>
            </a:custGeom>
            <a:solidFill>
              <a:srgbClr val="354A66"/>
            </a:solidFill>
            <a:ln>
              <a:noFill/>
            </a:ln>
          </p:spPr>
          <p:txBody>
            <a:bodyPr vert="horz" wrap="square" lIns="91440" tIns="45720" rIns="91440" bIns="45720" numCol="1" anchor="t" anchorCtr="0" compatLnSpc="1"/>
            <a:lstStyle/>
            <a:p>
              <a:endParaRPr lang="zh-CN" altLang="en-US" dirty="0"/>
            </a:p>
          </p:txBody>
        </p:sp>
        <p:sp>
          <p:nvSpPr>
            <p:cNvPr id="4" name="Freeform 7"/>
            <p:cNvSpPr/>
            <p:nvPr/>
          </p:nvSpPr>
          <p:spPr bwMode="auto">
            <a:xfrm>
              <a:off x="0" y="2165425"/>
              <a:ext cx="1975317" cy="2527151"/>
            </a:xfrm>
            <a:custGeom>
              <a:avLst/>
              <a:gdLst>
                <a:gd name="T0" fmla="*/ 0 w 2589"/>
                <a:gd name="T1" fmla="*/ 0 h 3294"/>
                <a:gd name="T2" fmla="*/ 2383 w 2589"/>
                <a:gd name="T3" fmla="*/ 0 h 3294"/>
                <a:gd name="T4" fmla="*/ 1697 w 2589"/>
                <a:gd name="T5" fmla="*/ 1564 h 3294"/>
                <a:gd name="T6" fmla="*/ 2589 w 2589"/>
                <a:gd name="T7" fmla="*/ 3294 h 3294"/>
                <a:gd name="T8" fmla="*/ 0 w 2589"/>
                <a:gd name="T9" fmla="*/ 3294 h 3294"/>
                <a:gd name="T10" fmla="*/ 0 w 2589"/>
                <a:gd name="T11" fmla="*/ 0 h 3294"/>
              </a:gdLst>
              <a:ahLst/>
              <a:cxnLst>
                <a:cxn ang="0">
                  <a:pos x="T0" y="T1"/>
                </a:cxn>
                <a:cxn ang="0">
                  <a:pos x="T2" y="T3"/>
                </a:cxn>
                <a:cxn ang="0">
                  <a:pos x="T4" y="T5"/>
                </a:cxn>
                <a:cxn ang="0">
                  <a:pos x="T6" y="T7"/>
                </a:cxn>
                <a:cxn ang="0">
                  <a:pos x="T8" y="T9"/>
                </a:cxn>
                <a:cxn ang="0">
                  <a:pos x="T10" y="T11"/>
                </a:cxn>
              </a:cxnLst>
              <a:rect l="0" t="0" r="r" b="b"/>
              <a:pathLst>
                <a:path w="2589" h="3294">
                  <a:moveTo>
                    <a:pt x="0" y="0"/>
                  </a:moveTo>
                  <a:lnTo>
                    <a:pt x="2383" y="0"/>
                  </a:lnTo>
                  <a:cubicBezTo>
                    <a:pt x="1961" y="388"/>
                    <a:pt x="1697" y="945"/>
                    <a:pt x="1697" y="1564"/>
                  </a:cubicBezTo>
                  <a:cubicBezTo>
                    <a:pt x="1697" y="2277"/>
                    <a:pt x="2049" y="2909"/>
                    <a:pt x="2589" y="3294"/>
                  </a:cubicBezTo>
                  <a:lnTo>
                    <a:pt x="0" y="3294"/>
                  </a:lnTo>
                  <a:lnTo>
                    <a:pt x="0" y="0"/>
                  </a:lnTo>
                  <a:close/>
                </a:path>
              </a:pathLst>
            </a:custGeom>
            <a:solidFill>
              <a:srgbClr val="354A66"/>
            </a:solidFill>
            <a:ln>
              <a:noFill/>
            </a:ln>
          </p:spPr>
          <p:txBody>
            <a:bodyPr vert="horz" wrap="square" lIns="91440" tIns="45720" rIns="91440" bIns="45720" numCol="1" anchor="t" anchorCtr="0" compatLnSpc="1"/>
            <a:lstStyle/>
            <a:p>
              <a:endParaRPr lang="zh-CN" altLang="en-US"/>
            </a:p>
          </p:txBody>
        </p:sp>
        <p:sp>
          <p:nvSpPr>
            <p:cNvPr id="6" name="文本框 5"/>
            <p:cNvSpPr txBox="1"/>
            <p:nvPr/>
          </p:nvSpPr>
          <p:spPr>
            <a:xfrm>
              <a:off x="4738879" y="2868643"/>
              <a:ext cx="6753772" cy="1015663"/>
            </a:xfrm>
            <a:prstGeom prst="rect">
              <a:avLst/>
            </a:prstGeom>
            <a:noFill/>
          </p:spPr>
          <p:txBody>
            <a:bodyPr wrap="none" rtlCol="0">
              <a:spAutoFit/>
            </a:bodyPr>
            <a:lstStyle/>
            <a:p>
              <a:r>
                <a:rPr kumimoji="1" lang="zh-CN" altLang="en-US" sz="6000" b="1" dirty="0">
                  <a:solidFill>
                    <a:schemeClr val="bg1"/>
                  </a:solidFill>
                  <a:latin typeface="黑体" panose="02010609060101010101" charset="-122"/>
                  <a:ea typeface="黑体" panose="02010609060101010101" charset="-122"/>
                  <a:cs typeface="+mn-ea"/>
                  <a:sym typeface="+mn-lt"/>
                </a:rPr>
                <a:t>感谢聆听 请您指教</a:t>
              </a:r>
            </a:p>
          </p:txBody>
        </p:sp>
        <p:sp>
          <p:nvSpPr>
            <p:cNvPr id="17" name="Freeform 25"/>
            <p:cNvSpPr>
              <a:spLocks noEditPoints="1"/>
            </p:cNvSpPr>
            <p:nvPr/>
          </p:nvSpPr>
          <p:spPr bwMode="auto">
            <a:xfrm>
              <a:off x="1752085" y="2468446"/>
              <a:ext cx="2327720" cy="1921108"/>
            </a:xfrm>
            <a:custGeom>
              <a:avLst/>
              <a:gdLst>
                <a:gd name="T0" fmla="*/ 571 w 1073"/>
                <a:gd name="T1" fmla="*/ 667 h 884"/>
                <a:gd name="T2" fmla="*/ 41 w 1073"/>
                <a:gd name="T3" fmla="*/ 596 h 884"/>
                <a:gd name="T4" fmla="*/ 912 w 1073"/>
                <a:gd name="T5" fmla="*/ 619 h 884"/>
                <a:gd name="T6" fmla="*/ 899 w 1073"/>
                <a:gd name="T7" fmla="*/ 602 h 884"/>
                <a:gd name="T8" fmla="*/ 566 w 1073"/>
                <a:gd name="T9" fmla="*/ 634 h 884"/>
                <a:gd name="T10" fmla="*/ 45 w 1073"/>
                <a:gd name="T11" fmla="*/ 382 h 884"/>
                <a:gd name="T12" fmla="*/ 577 w 1073"/>
                <a:gd name="T13" fmla="*/ 651 h 884"/>
                <a:gd name="T14" fmla="*/ 911 w 1073"/>
                <a:gd name="T15" fmla="*/ 489 h 884"/>
                <a:gd name="T16" fmla="*/ 566 w 1073"/>
                <a:gd name="T17" fmla="*/ 634 h 884"/>
                <a:gd name="T18" fmla="*/ 788 w 1073"/>
                <a:gd name="T19" fmla="*/ 456 h 884"/>
                <a:gd name="T20" fmla="*/ 779 w 1073"/>
                <a:gd name="T21" fmla="*/ 348 h 884"/>
                <a:gd name="T22" fmla="*/ 224 w 1073"/>
                <a:gd name="T23" fmla="*/ 340 h 884"/>
                <a:gd name="T24" fmla="*/ 56 w 1073"/>
                <a:gd name="T25" fmla="*/ 377 h 884"/>
                <a:gd name="T26" fmla="*/ 566 w 1073"/>
                <a:gd name="T27" fmla="*/ 867 h 884"/>
                <a:gd name="T28" fmla="*/ 45 w 1073"/>
                <a:gd name="T29" fmla="*/ 614 h 884"/>
                <a:gd name="T30" fmla="*/ 577 w 1073"/>
                <a:gd name="T31" fmla="*/ 884 h 884"/>
                <a:gd name="T32" fmla="*/ 911 w 1073"/>
                <a:gd name="T33" fmla="*/ 722 h 884"/>
                <a:gd name="T34" fmla="*/ 566 w 1073"/>
                <a:gd name="T35" fmla="*/ 867 h 884"/>
                <a:gd name="T36" fmla="*/ 839 w 1073"/>
                <a:gd name="T37" fmla="*/ 271 h 884"/>
                <a:gd name="T38" fmla="*/ 831 w 1073"/>
                <a:gd name="T39" fmla="*/ 290 h 884"/>
                <a:gd name="T40" fmla="*/ 836 w 1073"/>
                <a:gd name="T41" fmla="*/ 318 h 884"/>
                <a:gd name="T42" fmla="*/ 814 w 1073"/>
                <a:gd name="T43" fmla="*/ 443 h 884"/>
                <a:gd name="T44" fmla="*/ 877 w 1073"/>
                <a:gd name="T45" fmla="*/ 333 h 884"/>
                <a:gd name="T46" fmla="*/ 870 w 1073"/>
                <a:gd name="T47" fmla="*/ 306 h 884"/>
                <a:gd name="T48" fmla="*/ 876 w 1073"/>
                <a:gd name="T49" fmla="*/ 277 h 884"/>
                <a:gd name="T50" fmla="*/ 869 w 1073"/>
                <a:gd name="T51" fmla="*/ 179 h 884"/>
                <a:gd name="T52" fmla="*/ 1067 w 1073"/>
                <a:gd name="T53" fmla="*/ 137 h 884"/>
                <a:gd name="T54" fmla="*/ 608 w 1073"/>
                <a:gd name="T55" fmla="*/ 4 h 884"/>
                <a:gd name="T56" fmla="*/ 325 w 1073"/>
                <a:gd name="T57" fmla="*/ 23 h 884"/>
                <a:gd name="T58" fmla="*/ 9 w 1073"/>
                <a:gd name="T59" fmla="*/ 61 h 884"/>
                <a:gd name="T60" fmla="*/ 377 w 1073"/>
                <a:gd name="T61" fmla="*/ 255 h 884"/>
                <a:gd name="T62" fmla="*/ 817 w 1073"/>
                <a:gd name="T63" fmla="*/ 188 h 884"/>
                <a:gd name="T64" fmla="*/ 494 w 1073"/>
                <a:gd name="T65" fmla="*/ 127 h 884"/>
                <a:gd name="T66" fmla="*/ 829 w 1073"/>
                <a:gd name="T67" fmla="*/ 161 h 884"/>
                <a:gd name="T68" fmla="*/ 756 w 1073"/>
                <a:gd name="T69" fmla="*/ 222 h 884"/>
                <a:gd name="T70" fmla="*/ 248 w 1073"/>
                <a:gd name="T71" fmla="*/ 340 h 884"/>
                <a:gd name="T72" fmla="*/ 367 w 1073"/>
                <a:gd name="T73" fmla="*/ 276 h 884"/>
                <a:gd name="T74" fmla="*/ 756 w 1073"/>
                <a:gd name="T75" fmla="*/ 222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73" h="884">
                  <a:moveTo>
                    <a:pt x="564" y="750"/>
                  </a:moveTo>
                  <a:cubicBezTo>
                    <a:pt x="557" y="722"/>
                    <a:pt x="556" y="694"/>
                    <a:pt x="571" y="667"/>
                  </a:cubicBezTo>
                  <a:lnTo>
                    <a:pt x="42" y="497"/>
                  </a:lnTo>
                  <a:cubicBezTo>
                    <a:pt x="22" y="524"/>
                    <a:pt x="17" y="559"/>
                    <a:pt x="41" y="596"/>
                  </a:cubicBezTo>
                  <a:lnTo>
                    <a:pt x="575" y="767"/>
                  </a:lnTo>
                  <a:lnTo>
                    <a:pt x="912" y="619"/>
                  </a:lnTo>
                  <a:cubicBezTo>
                    <a:pt x="921" y="615"/>
                    <a:pt x="919" y="608"/>
                    <a:pt x="908" y="605"/>
                  </a:cubicBezTo>
                  <a:lnTo>
                    <a:pt x="899" y="602"/>
                  </a:lnTo>
                  <a:lnTo>
                    <a:pt x="564" y="750"/>
                  </a:lnTo>
                  <a:close/>
                  <a:moveTo>
                    <a:pt x="566" y="634"/>
                  </a:moveTo>
                  <a:cubicBezTo>
                    <a:pt x="559" y="606"/>
                    <a:pt x="558" y="578"/>
                    <a:pt x="573" y="551"/>
                  </a:cubicBezTo>
                  <a:lnTo>
                    <a:pt x="45" y="382"/>
                  </a:lnTo>
                  <a:cubicBezTo>
                    <a:pt x="24" y="408"/>
                    <a:pt x="19" y="443"/>
                    <a:pt x="43" y="480"/>
                  </a:cubicBezTo>
                  <a:lnTo>
                    <a:pt x="577" y="651"/>
                  </a:lnTo>
                  <a:lnTo>
                    <a:pt x="914" y="503"/>
                  </a:lnTo>
                  <a:cubicBezTo>
                    <a:pt x="923" y="499"/>
                    <a:pt x="922" y="493"/>
                    <a:pt x="911" y="489"/>
                  </a:cubicBezTo>
                  <a:lnTo>
                    <a:pt x="902" y="486"/>
                  </a:lnTo>
                  <a:lnTo>
                    <a:pt x="566" y="634"/>
                  </a:lnTo>
                  <a:close/>
                  <a:moveTo>
                    <a:pt x="584" y="546"/>
                  </a:moveTo>
                  <a:lnTo>
                    <a:pt x="788" y="456"/>
                  </a:lnTo>
                  <a:lnTo>
                    <a:pt x="803" y="355"/>
                  </a:lnTo>
                  <a:lnTo>
                    <a:pt x="779" y="348"/>
                  </a:lnTo>
                  <a:cubicBezTo>
                    <a:pt x="768" y="432"/>
                    <a:pt x="560" y="438"/>
                    <a:pt x="502" y="438"/>
                  </a:cubicBezTo>
                  <a:cubicBezTo>
                    <a:pt x="442" y="438"/>
                    <a:pt x="224" y="431"/>
                    <a:pt x="224" y="340"/>
                  </a:cubicBezTo>
                  <a:lnTo>
                    <a:pt x="224" y="303"/>
                  </a:lnTo>
                  <a:lnTo>
                    <a:pt x="56" y="377"/>
                  </a:lnTo>
                  <a:lnTo>
                    <a:pt x="584" y="546"/>
                  </a:lnTo>
                  <a:close/>
                  <a:moveTo>
                    <a:pt x="566" y="867"/>
                  </a:moveTo>
                  <a:cubicBezTo>
                    <a:pt x="559" y="839"/>
                    <a:pt x="558" y="810"/>
                    <a:pt x="573" y="783"/>
                  </a:cubicBezTo>
                  <a:lnTo>
                    <a:pt x="45" y="614"/>
                  </a:lnTo>
                  <a:cubicBezTo>
                    <a:pt x="24" y="641"/>
                    <a:pt x="19" y="676"/>
                    <a:pt x="43" y="713"/>
                  </a:cubicBezTo>
                  <a:lnTo>
                    <a:pt x="577" y="884"/>
                  </a:lnTo>
                  <a:lnTo>
                    <a:pt x="914" y="735"/>
                  </a:lnTo>
                  <a:cubicBezTo>
                    <a:pt x="923" y="731"/>
                    <a:pt x="922" y="725"/>
                    <a:pt x="911" y="722"/>
                  </a:cubicBezTo>
                  <a:lnTo>
                    <a:pt x="902" y="719"/>
                  </a:lnTo>
                  <a:lnTo>
                    <a:pt x="566" y="867"/>
                  </a:lnTo>
                  <a:close/>
                  <a:moveTo>
                    <a:pt x="839" y="173"/>
                  </a:moveTo>
                  <a:lnTo>
                    <a:pt x="839" y="271"/>
                  </a:lnTo>
                  <a:cubicBezTo>
                    <a:pt x="836" y="272"/>
                    <a:pt x="832" y="274"/>
                    <a:pt x="832" y="277"/>
                  </a:cubicBezTo>
                  <a:lnTo>
                    <a:pt x="831" y="290"/>
                  </a:lnTo>
                  <a:cubicBezTo>
                    <a:pt x="831" y="298"/>
                    <a:pt x="838" y="301"/>
                    <a:pt x="837" y="307"/>
                  </a:cubicBezTo>
                  <a:lnTo>
                    <a:pt x="836" y="318"/>
                  </a:lnTo>
                  <a:cubicBezTo>
                    <a:pt x="836" y="323"/>
                    <a:pt x="831" y="327"/>
                    <a:pt x="831" y="333"/>
                  </a:cubicBezTo>
                  <a:lnTo>
                    <a:pt x="814" y="443"/>
                  </a:lnTo>
                  <a:cubicBezTo>
                    <a:pt x="821" y="456"/>
                    <a:pt x="886" y="456"/>
                    <a:pt x="894" y="443"/>
                  </a:cubicBezTo>
                  <a:lnTo>
                    <a:pt x="877" y="333"/>
                  </a:lnTo>
                  <a:cubicBezTo>
                    <a:pt x="877" y="327"/>
                    <a:pt x="872" y="323"/>
                    <a:pt x="871" y="318"/>
                  </a:cubicBezTo>
                  <a:lnTo>
                    <a:pt x="870" y="306"/>
                  </a:lnTo>
                  <a:cubicBezTo>
                    <a:pt x="870" y="300"/>
                    <a:pt x="877" y="299"/>
                    <a:pt x="877" y="291"/>
                  </a:cubicBezTo>
                  <a:lnTo>
                    <a:pt x="876" y="277"/>
                  </a:lnTo>
                  <a:cubicBezTo>
                    <a:pt x="876" y="274"/>
                    <a:pt x="872" y="272"/>
                    <a:pt x="869" y="271"/>
                  </a:cubicBezTo>
                  <a:cubicBezTo>
                    <a:pt x="869" y="172"/>
                    <a:pt x="869" y="285"/>
                    <a:pt x="869" y="179"/>
                  </a:cubicBezTo>
                  <a:lnTo>
                    <a:pt x="1066" y="144"/>
                  </a:lnTo>
                  <a:cubicBezTo>
                    <a:pt x="1072" y="143"/>
                    <a:pt x="1073" y="140"/>
                    <a:pt x="1067" y="137"/>
                  </a:cubicBezTo>
                  <a:cubicBezTo>
                    <a:pt x="972" y="110"/>
                    <a:pt x="885" y="84"/>
                    <a:pt x="806" y="61"/>
                  </a:cubicBezTo>
                  <a:cubicBezTo>
                    <a:pt x="735" y="41"/>
                    <a:pt x="669" y="21"/>
                    <a:pt x="608" y="4"/>
                  </a:cubicBezTo>
                  <a:cubicBezTo>
                    <a:pt x="597" y="0"/>
                    <a:pt x="590" y="0"/>
                    <a:pt x="579" y="1"/>
                  </a:cubicBezTo>
                  <a:cubicBezTo>
                    <a:pt x="499" y="8"/>
                    <a:pt x="415" y="15"/>
                    <a:pt x="325" y="23"/>
                  </a:cubicBezTo>
                  <a:cubicBezTo>
                    <a:pt x="227" y="31"/>
                    <a:pt x="122" y="40"/>
                    <a:pt x="10" y="49"/>
                  </a:cubicBezTo>
                  <a:cubicBezTo>
                    <a:pt x="0" y="51"/>
                    <a:pt x="2" y="58"/>
                    <a:pt x="9" y="61"/>
                  </a:cubicBezTo>
                  <a:cubicBezTo>
                    <a:pt x="53" y="84"/>
                    <a:pt x="102" y="110"/>
                    <a:pt x="156" y="138"/>
                  </a:cubicBezTo>
                  <a:cubicBezTo>
                    <a:pt x="222" y="173"/>
                    <a:pt x="295" y="211"/>
                    <a:pt x="377" y="255"/>
                  </a:cubicBezTo>
                  <a:cubicBezTo>
                    <a:pt x="385" y="259"/>
                    <a:pt x="400" y="260"/>
                    <a:pt x="412" y="258"/>
                  </a:cubicBezTo>
                  <a:cubicBezTo>
                    <a:pt x="547" y="235"/>
                    <a:pt x="682" y="211"/>
                    <a:pt x="817" y="188"/>
                  </a:cubicBezTo>
                  <a:cubicBezTo>
                    <a:pt x="817" y="183"/>
                    <a:pt x="815" y="180"/>
                    <a:pt x="809" y="179"/>
                  </a:cubicBezTo>
                  <a:lnTo>
                    <a:pt x="494" y="127"/>
                  </a:lnTo>
                  <a:cubicBezTo>
                    <a:pt x="466" y="123"/>
                    <a:pt x="471" y="103"/>
                    <a:pt x="487" y="106"/>
                  </a:cubicBezTo>
                  <a:lnTo>
                    <a:pt x="829" y="161"/>
                  </a:lnTo>
                  <a:cubicBezTo>
                    <a:pt x="835" y="162"/>
                    <a:pt x="839" y="167"/>
                    <a:pt x="839" y="173"/>
                  </a:cubicBezTo>
                  <a:close/>
                  <a:moveTo>
                    <a:pt x="756" y="222"/>
                  </a:moveTo>
                  <a:lnTo>
                    <a:pt x="756" y="340"/>
                  </a:lnTo>
                  <a:cubicBezTo>
                    <a:pt x="756" y="439"/>
                    <a:pt x="248" y="439"/>
                    <a:pt x="248" y="340"/>
                  </a:cubicBezTo>
                  <a:lnTo>
                    <a:pt x="248" y="213"/>
                  </a:lnTo>
                  <a:cubicBezTo>
                    <a:pt x="287" y="234"/>
                    <a:pt x="327" y="255"/>
                    <a:pt x="367" y="276"/>
                  </a:cubicBezTo>
                  <a:cubicBezTo>
                    <a:pt x="380" y="283"/>
                    <a:pt x="401" y="284"/>
                    <a:pt x="416" y="281"/>
                  </a:cubicBezTo>
                  <a:cubicBezTo>
                    <a:pt x="529" y="261"/>
                    <a:pt x="642" y="242"/>
                    <a:pt x="756" y="222"/>
                  </a:cubicBezTo>
                  <a:close/>
                </a:path>
              </a:pathLst>
            </a:custGeom>
            <a:solidFill>
              <a:srgbClr val="354A66"/>
            </a:solidFill>
            <a:ln>
              <a:noFill/>
            </a:ln>
          </p:spPr>
          <p:txBody>
            <a:bodyPr vert="horz" wrap="square" lIns="91404" tIns="45702" rIns="91404" bIns="45702" numCol="1" anchor="t" anchorCtr="0" compatLnSpc="1"/>
            <a:lstStyle/>
            <a:p>
              <a:endParaRPr lang="zh-CN" altLang="en-US" sz="1800"/>
            </a:p>
          </p:txBody>
        </p:sp>
      </p:grpSp>
      <p:grpSp>
        <p:nvGrpSpPr>
          <p:cNvPr id="7" name="组合 6"/>
          <p:cNvGrpSpPr/>
          <p:nvPr/>
        </p:nvGrpSpPr>
        <p:grpSpPr>
          <a:xfrm>
            <a:off x="8653208" y="225610"/>
            <a:ext cx="3232801" cy="874255"/>
            <a:chOff x="8653208" y="225610"/>
            <a:chExt cx="3232801" cy="874255"/>
          </a:xfrm>
        </p:grpSpPr>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3208" y="225610"/>
              <a:ext cx="872352" cy="874255"/>
            </a:xfrm>
            <a:prstGeom prst="rect">
              <a:avLst/>
            </a:prstGeom>
          </p:spPr>
        </p:pic>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1949" y="355596"/>
              <a:ext cx="2214060" cy="576387"/>
            </a:xfrm>
            <a:prstGeom prst="rect">
              <a:avLst/>
            </a:prstGeom>
          </p:spPr>
        </p:pic>
      </p:gr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WVmMGU2MTY5NTJmNmEwMDg0ODE1YTJmZDczNDExOGE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31216</TotalTime>
  <Words>1726</Words>
  <Application>Microsoft Office PowerPoint</Application>
  <PresentationFormat>宽屏</PresentationFormat>
  <Paragraphs>257</Paragraphs>
  <Slides>20</Slides>
  <Notes>18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20</vt:i4>
      </vt:variant>
    </vt:vector>
  </HeadingPairs>
  <TitlesOfParts>
    <vt:vector size="26" baseType="lpstr">
      <vt:lpstr>等线</vt:lpstr>
      <vt:lpstr>Arial</vt:lpstr>
      <vt:lpstr>黑体</vt:lpstr>
      <vt:lpstr>Calibri</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Zeqi Li</cp:lastModifiedBy>
  <cp:revision>2251</cp:revision>
  <dcterms:created xsi:type="dcterms:W3CDTF">2021-01-31T05:38:00Z</dcterms:created>
  <dcterms:modified xsi:type="dcterms:W3CDTF">2025-04-24T06:08:28Z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2052-12.1.0.16729</vt:lpwstr>
  </property>
  <property fmtid="{D5CDD505-2E9C-101B-9397-08002B2CF9AE}" pid="3" name="ICV">
    <vt:lpwstr>D847D2290275408BAC8C266CB9B4DD52_13</vt:lpwstr>
  </property>
</Properties>
</file>