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0"/>
  </p:notesMasterIdLst>
  <p:handoutMasterIdLst>
    <p:handoutMasterId r:id="rId21"/>
  </p:handoutMasterIdLst>
  <p:sldIdLst>
    <p:sldId id="467" r:id="rId2"/>
    <p:sldId id="468" r:id="rId3"/>
    <p:sldId id="471" r:id="rId4"/>
    <p:sldId id="529" r:id="rId5"/>
    <p:sldId id="528" r:id="rId6"/>
    <p:sldId id="489" r:id="rId7"/>
    <p:sldId id="492" r:id="rId8"/>
    <p:sldId id="516" r:id="rId9"/>
    <p:sldId id="524" r:id="rId10"/>
    <p:sldId id="509" r:id="rId11"/>
    <p:sldId id="470" r:id="rId12"/>
    <p:sldId id="526" r:id="rId13"/>
    <p:sldId id="520" r:id="rId14"/>
    <p:sldId id="494" r:id="rId15"/>
    <p:sldId id="462" r:id="rId16"/>
    <p:sldId id="525" r:id="rId17"/>
    <p:sldId id="484" r:id="rId18"/>
    <p:sldId id="281" r:id="rId19"/>
  </p:sldIdLst>
  <p:sldSz cx="12192000" cy="6858000"/>
  <p:notesSz cx="6858000" cy="9144000"/>
  <p:embeddedFontLst>
    <p:embeddedFont>
      <p:font typeface="Cambria Math" panose="02040503050406030204" pitchFamily="18" charset="0"/>
      <p:regular r:id="rId22"/>
    </p:embeddedFont>
    <p:embeddedFont>
      <p:font typeface="等线" panose="02010600030101010101" pitchFamily="2" charset="-122"/>
      <p:regular r:id="rId23"/>
      <p:bold r:id="rId24"/>
    </p:embeddedFont>
    <p:embeddedFont>
      <p:font typeface="等线 Light" panose="02010600030101010101" pitchFamily="2" charset="-122"/>
      <p:regular r:id="rId25"/>
    </p:embeddedFont>
    <p:embeddedFont>
      <p:font typeface="黑体" panose="02010609060101010101" pitchFamily="49" charset="-122"/>
      <p:regular r:id="rId26"/>
    </p:embeddedFont>
  </p:embeddedFontLst>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6" userDrawn="1">
          <p15:clr>
            <a:srgbClr val="A4A3A4"/>
          </p15:clr>
        </p15:guide>
        <p15:guide id="2" pos="401" userDrawn="1">
          <p15:clr>
            <a:srgbClr val="A4A3A4"/>
          </p15:clr>
        </p15:guide>
        <p15:guide id="3" pos="72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4A66"/>
    <a:srgbClr val="054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95" autoAdjust="0"/>
    <p:restoredTop sz="92925" autoAdjust="0"/>
  </p:normalViewPr>
  <p:slideViewPr>
    <p:cSldViewPr snapToGrid="0" showGuides="1">
      <p:cViewPr>
        <p:scale>
          <a:sx n="125" d="100"/>
          <a:sy n="125" d="100"/>
        </p:scale>
        <p:origin x="240" y="36"/>
      </p:cViewPr>
      <p:guideLst>
        <p:guide orient="horz" pos="966"/>
        <p:guide pos="401"/>
        <p:guide pos="72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2025/6/20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951AC-12C4-4AB0-AB07-F861520F01AE}" type="datetimeFigureOut">
              <a:rPr lang="zh-CN" altLang="en-US" smtClean="0"/>
              <a:t>2025/6/20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DC203-6577-46B1-B702-CEABC536645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94382-FBEC-E779-A98B-2A7BF41355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8E24FCC-792D-FACC-827E-4B3B397501C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2CC52E6-532B-BA27-28F5-04925D4EE7A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B5DAA758-44E4-5BE2-0398-130C940184CB}"/>
              </a:ext>
            </a:extLst>
          </p:cNvPr>
          <p:cNvSpPr>
            <a:spLocks noGrp="1"/>
          </p:cNvSpPr>
          <p:nvPr>
            <p:ph type="sldNum" sz="quarter" idx="5"/>
          </p:nvPr>
        </p:nvSpPr>
        <p:spPr/>
        <p:txBody>
          <a:bodyPr/>
          <a:lstStyle/>
          <a:p>
            <a:fld id="{CD6DC203-6577-46B1-B702-CEABC5366456}" type="slidenum">
              <a:rPr lang="zh-CN" altLang="en-US" smtClean="0"/>
              <a:t>4</a:t>
            </a:fld>
            <a:endParaRPr lang="zh-CN" altLang="en-US"/>
          </a:p>
        </p:txBody>
      </p:sp>
    </p:spTree>
    <p:extLst>
      <p:ext uri="{BB962C8B-B14F-4D97-AF65-F5344CB8AC3E}">
        <p14:creationId xmlns:p14="http://schemas.microsoft.com/office/powerpoint/2010/main" val="3857552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A1FF1-1C77-363C-FEE5-39A6348872A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A19F86B-09DE-CBF1-A526-0994261151A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B70A38-3C5F-200A-5784-2FB610E9787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ED16BC0-54B0-02B3-628F-7E3345E82239}"/>
              </a:ext>
            </a:extLst>
          </p:cNvPr>
          <p:cNvSpPr>
            <a:spLocks noGrp="1"/>
          </p:cNvSpPr>
          <p:nvPr>
            <p:ph type="sldNum" sz="quarter" idx="5"/>
          </p:nvPr>
        </p:nvSpPr>
        <p:spPr/>
        <p:txBody>
          <a:bodyPr/>
          <a:lstStyle/>
          <a:p>
            <a:fld id="{CD6DC203-6577-46B1-B702-CEABC5366456}" type="slidenum">
              <a:rPr lang="zh-CN" altLang="en-US" smtClean="0"/>
              <a:t>5</a:t>
            </a:fld>
            <a:endParaRPr lang="zh-CN" altLang="en-US"/>
          </a:p>
        </p:txBody>
      </p:sp>
    </p:spTree>
    <p:extLst>
      <p:ext uri="{BB962C8B-B14F-4D97-AF65-F5344CB8AC3E}">
        <p14:creationId xmlns:p14="http://schemas.microsoft.com/office/powerpoint/2010/main" val="3417651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6</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8</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3409C-735D-9E55-8712-8FF72310A0F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E6A9C49-7073-7908-1BD4-2ABDE0BD25C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17DCE61-FB7A-872A-6488-B0DB55B433C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A6DBDEA-64E3-75D0-856C-9DBF2C5FB62F}"/>
              </a:ext>
            </a:extLst>
          </p:cNvPr>
          <p:cNvSpPr>
            <a:spLocks noGrp="1"/>
          </p:cNvSpPr>
          <p:nvPr>
            <p:ph type="sldNum" sz="quarter" idx="5"/>
          </p:nvPr>
        </p:nvSpPr>
        <p:spPr/>
        <p:txBody>
          <a:bodyPr/>
          <a:lstStyle/>
          <a:p>
            <a:fld id="{CD6DC203-6577-46B1-B702-CEABC5366456}" type="slidenum">
              <a:rPr lang="zh-CN" altLang="en-US" smtClean="0"/>
              <a:t>9</a:t>
            </a:fld>
            <a:endParaRPr lang="zh-CN" altLang="en-US"/>
          </a:p>
        </p:txBody>
      </p:sp>
    </p:spTree>
    <p:extLst>
      <p:ext uri="{BB962C8B-B14F-4D97-AF65-F5344CB8AC3E}">
        <p14:creationId xmlns:p14="http://schemas.microsoft.com/office/powerpoint/2010/main" val="26599362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F9401-E9FA-ADE2-2000-956348EB578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77A7A13-A574-5703-5F84-F7BA27637A2F}"/>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831EDA30-2E8B-AE63-EB0F-E7304EBE3FF1}"/>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816564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F4168-5C8F-CFFD-2AE9-6BDDE1E21D0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89AF30A-B600-1158-3AB9-0E9D9C734CEE}"/>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38BA589B-0092-508B-E2F6-38C33E60F8CC}"/>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483460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17</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B02CD-2EAD-4738-A8EB-584CA741DD4E}" type="datetimeFigureOut">
              <a:rPr lang="zh-CN" altLang="en-US" smtClean="0"/>
              <a:t>2025/6/20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2B7A5-DBE5-4457-89A3-B4D5DD6E8F3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notesSlide" Target="../notesSlides/notesSlide6.xml"/><Relationship Id="rId16"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17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10" name="文本框 9"/>
          <p:cNvSpPr txBox="1"/>
          <p:nvPr/>
        </p:nvSpPr>
        <p:spPr>
          <a:xfrm>
            <a:off x="4691250" y="2552436"/>
            <a:ext cx="7447410" cy="1753235"/>
          </a:xfrm>
          <a:prstGeom prst="rect">
            <a:avLst/>
          </a:prstGeom>
          <a:noFill/>
        </p:spPr>
        <p:txBody>
          <a:bodyPr wrap="square" rtlCol="0">
            <a:spAutoFit/>
          </a:bodyPr>
          <a:lstStyle/>
          <a:p>
            <a:r>
              <a:rPr kumimoji="1" lang="en-US" altLang="zh-CN" sz="3600" b="1" dirty="0">
                <a:solidFill>
                  <a:schemeClr val="bg1"/>
                </a:solidFill>
                <a:latin typeface="黑体" panose="02010609060101010101" charset="-122"/>
                <a:ea typeface="黑体" panose="02010609060101010101" charset="-122"/>
                <a:cs typeface="+mn-ea"/>
                <a:sym typeface="+mn-lt"/>
              </a:rPr>
              <a:t>DreamTrack: Dreaming the Future for Multimodal Visual Object Tracking</a:t>
            </a:r>
          </a:p>
        </p:txBody>
      </p:sp>
      <p:sp>
        <p:nvSpPr>
          <p:cNvPr id="24"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802" y="256044"/>
            <a:ext cx="828993" cy="853211"/>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9604" y="360567"/>
            <a:ext cx="2474405" cy="6441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5"/>
          <p:cNvSpPr>
            <a:spLocks noChangeArrowheads="1"/>
          </p:cNvSpPr>
          <p:nvPr/>
        </p:nvSpPr>
        <p:spPr bwMode="auto">
          <a:xfrm>
            <a:off x="1331939" y="1779122"/>
            <a:ext cx="3174999" cy="3184525"/>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TextBox 47"/>
          <p:cNvSpPr txBox="1"/>
          <p:nvPr/>
        </p:nvSpPr>
        <p:spPr>
          <a:xfrm>
            <a:off x="2081866" y="2564904"/>
            <a:ext cx="1723549" cy="1015663"/>
          </a:xfrm>
          <a:prstGeom prst="rect">
            <a:avLst/>
          </a:prstGeom>
          <a:noFill/>
        </p:spPr>
        <p:txBody>
          <a:bodyPr wrap="none" rtlCol="0">
            <a:spAutoFit/>
          </a:bodyPr>
          <a:lstStyle/>
          <a:p>
            <a:r>
              <a:rPr lang="zh-CN" altLang="en-US" sz="6000" dirty="0">
                <a:solidFill>
                  <a:schemeClr val="bg1"/>
                </a:solidFill>
                <a:latin typeface="黑体" panose="02010609060101010101" charset="-122"/>
                <a:ea typeface="黑体" panose="02010609060101010101" charset="-122"/>
              </a:rPr>
              <a:t>目录</a:t>
            </a:r>
          </a:p>
        </p:txBody>
      </p:sp>
      <p:sp>
        <p:nvSpPr>
          <p:cNvPr id="48" name="TextBox 49"/>
          <p:cNvSpPr txBox="1"/>
          <p:nvPr/>
        </p:nvSpPr>
        <p:spPr>
          <a:xfrm>
            <a:off x="1637095" y="3391637"/>
            <a:ext cx="2842830" cy="830997"/>
          </a:xfrm>
          <a:prstGeom prst="rect">
            <a:avLst/>
          </a:prstGeom>
          <a:no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contents</a:t>
            </a:r>
            <a:endParaRPr lang="zh-CN" altLang="en-US" sz="4800" dirty="0">
              <a:solidFill>
                <a:schemeClr val="bg1"/>
              </a:solidFill>
              <a:latin typeface="黑体" panose="02010609060101010101" charset="-122"/>
              <a:ea typeface="黑体" panose="02010609060101010101" charset="-122"/>
            </a:endParaRPr>
          </a:p>
        </p:txBody>
      </p:sp>
      <p:sp>
        <p:nvSpPr>
          <p:cNvPr id="50" name="Freeform 6"/>
          <p:cNvSpPr/>
          <p:nvPr/>
        </p:nvSpPr>
        <p:spPr bwMode="auto">
          <a:xfrm flipH="1">
            <a:off x="0" y="2165425"/>
            <a:ext cx="1562665" cy="2527151"/>
          </a:xfrm>
          <a:custGeom>
            <a:avLst/>
            <a:gdLst>
              <a:gd name="connsiteX0" fmla="*/ 1636805 w 1636805"/>
              <a:gd name="connsiteY0" fmla="*/ 0 h 2527151"/>
              <a:gd name="connsiteX1" fmla="*/ 157161 w 1636805"/>
              <a:gd name="connsiteY1" fmla="*/ 0 h 2527151"/>
              <a:gd name="connsiteX2" fmla="*/ 647573 w 1636805"/>
              <a:gd name="connsiteY2" fmla="*/ 1232850 h 2527151"/>
              <a:gd name="connsiteX3" fmla="*/ 0 w 1636805"/>
              <a:gd name="connsiteY3" fmla="*/ 2527151 h 2527151"/>
              <a:gd name="connsiteX4" fmla="*/ 1636805 w 1636805"/>
              <a:gd name="connsiteY4" fmla="*/ 2527151 h 2527151"/>
              <a:gd name="connsiteX5" fmla="*/ 1636805 w 1636805"/>
              <a:gd name="connsiteY5" fmla="*/ 0 h 2527151"/>
              <a:gd name="connsiteX0-1" fmla="*/ 1562665 w 1562665"/>
              <a:gd name="connsiteY0-2" fmla="*/ 0 h 2527151"/>
              <a:gd name="connsiteX1-3" fmla="*/ 83021 w 1562665"/>
              <a:gd name="connsiteY1-4" fmla="*/ 0 h 2527151"/>
              <a:gd name="connsiteX2-5" fmla="*/ 573433 w 1562665"/>
              <a:gd name="connsiteY2-6" fmla="*/ 1232850 h 2527151"/>
              <a:gd name="connsiteX3-7" fmla="*/ 0 w 1562665"/>
              <a:gd name="connsiteY3-8" fmla="*/ 2527151 h 2527151"/>
              <a:gd name="connsiteX4-9" fmla="*/ 1562665 w 1562665"/>
              <a:gd name="connsiteY4-10" fmla="*/ 2527151 h 2527151"/>
              <a:gd name="connsiteX5-11" fmla="*/ 1562665 w 1562665"/>
              <a:gd name="connsiteY5-12" fmla="*/ 0 h 25271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62665" h="2527151">
                <a:moveTo>
                  <a:pt x="1562665" y="0"/>
                </a:moveTo>
                <a:lnTo>
                  <a:pt x="83021" y="0"/>
                </a:lnTo>
                <a:cubicBezTo>
                  <a:pt x="404973" y="297673"/>
                  <a:pt x="573433" y="757954"/>
                  <a:pt x="573433" y="1232850"/>
                </a:cubicBezTo>
                <a:cubicBezTo>
                  <a:pt x="573433" y="1779863"/>
                  <a:pt x="411976" y="2231780"/>
                  <a:pt x="0" y="2527151"/>
                </a:cubicBezTo>
                <a:lnTo>
                  <a:pt x="1562665" y="2527151"/>
                </a:lnTo>
                <a:lnTo>
                  <a:pt x="156266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59" name="Freeform 6"/>
          <p:cNvSpPr/>
          <p:nvPr/>
        </p:nvSpPr>
        <p:spPr bwMode="auto">
          <a:xfrm>
            <a:off x="10132540" y="2165425"/>
            <a:ext cx="2059460" cy="2527151"/>
          </a:xfrm>
          <a:custGeom>
            <a:avLst/>
            <a:gdLst>
              <a:gd name="connsiteX0" fmla="*/ 1521195 w 1521195"/>
              <a:gd name="connsiteY0" fmla="*/ 0 h 2527151"/>
              <a:gd name="connsiteX1" fmla="*/ 41551 w 1521195"/>
              <a:gd name="connsiteY1" fmla="*/ 0 h 2527151"/>
              <a:gd name="connsiteX2" fmla="*/ 564914 w 1521195"/>
              <a:gd name="connsiteY2" fmla="*/ 1199898 h 2527151"/>
              <a:gd name="connsiteX3" fmla="*/ 0 w 1521195"/>
              <a:gd name="connsiteY3" fmla="*/ 2518913 h 2527151"/>
              <a:gd name="connsiteX4" fmla="*/ 1521195 w 1521195"/>
              <a:gd name="connsiteY4" fmla="*/ 2527151 h 2527151"/>
              <a:gd name="connsiteX5" fmla="*/ 1521195 w 1521195"/>
              <a:gd name="connsiteY5" fmla="*/ 0 h 252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1195" h="2527151">
                <a:moveTo>
                  <a:pt x="1521195" y="0"/>
                </a:moveTo>
                <a:lnTo>
                  <a:pt x="41551" y="0"/>
                </a:lnTo>
                <a:cubicBezTo>
                  <a:pt x="363503" y="297673"/>
                  <a:pt x="564914" y="725002"/>
                  <a:pt x="564914" y="1199898"/>
                </a:cubicBezTo>
                <a:cubicBezTo>
                  <a:pt x="564914" y="1746911"/>
                  <a:pt x="411976" y="2223542"/>
                  <a:pt x="0" y="2518913"/>
                </a:cubicBezTo>
                <a:lnTo>
                  <a:pt x="1521195" y="2527151"/>
                </a:lnTo>
                <a:lnTo>
                  <a:pt x="152119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grpSp>
        <p:nvGrpSpPr>
          <p:cNvPr id="30" name="组合 29"/>
          <p:cNvGrpSpPr/>
          <p:nvPr/>
        </p:nvGrpSpPr>
        <p:grpSpPr>
          <a:xfrm>
            <a:off x="4876101" y="1630005"/>
            <a:ext cx="4991902" cy="716409"/>
            <a:chOff x="4986941" y="1063501"/>
            <a:chExt cx="4991902" cy="716409"/>
          </a:xfrm>
        </p:grpSpPr>
        <p:sp>
          <p:nvSpPr>
            <p:cNvPr id="7" name="Oval 12"/>
            <p:cNvSpPr>
              <a:spLocks noChangeArrowheads="1"/>
            </p:cNvSpPr>
            <p:nvPr/>
          </p:nvSpPr>
          <p:spPr bwMode="auto">
            <a:xfrm>
              <a:off x="4986941" y="1063501"/>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1</a:t>
              </a:r>
              <a:endParaRPr lang="zh-CN" altLang="en-US" sz="2800" b="1" dirty="0">
                <a:solidFill>
                  <a:schemeClr val="bg1"/>
                </a:solidFill>
                <a:latin typeface="黑体" panose="02010609060101010101" charset="-122"/>
              </a:endParaRPr>
            </a:p>
          </p:txBody>
        </p:sp>
        <p:sp>
          <p:nvSpPr>
            <p:cNvPr id="4" name="Freeform 13"/>
            <p:cNvSpPr/>
            <p:nvPr/>
          </p:nvSpPr>
          <p:spPr bwMode="auto">
            <a:xfrm>
              <a:off x="6053882" y="1107732"/>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grpSp>
        <p:nvGrpSpPr>
          <p:cNvPr id="29" name="组合 28"/>
          <p:cNvGrpSpPr/>
          <p:nvPr/>
        </p:nvGrpSpPr>
        <p:grpSpPr>
          <a:xfrm>
            <a:off x="4876101" y="2590532"/>
            <a:ext cx="4991902" cy="716409"/>
            <a:chOff x="4986941" y="2048887"/>
            <a:chExt cx="4991902" cy="716409"/>
          </a:xfrm>
        </p:grpSpPr>
        <p:sp>
          <p:nvSpPr>
            <p:cNvPr id="8" name="Oval 12"/>
            <p:cNvSpPr>
              <a:spLocks noChangeArrowheads="1"/>
            </p:cNvSpPr>
            <p:nvPr/>
          </p:nvSpPr>
          <p:spPr bwMode="auto">
            <a:xfrm>
              <a:off x="4986941" y="2048887"/>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2</a:t>
              </a:r>
              <a:endParaRPr lang="zh-CN" altLang="en-US" sz="2800" b="1" dirty="0">
                <a:solidFill>
                  <a:schemeClr val="bg1"/>
                </a:solidFill>
                <a:latin typeface="黑体" panose="02010609060101010101" charset="-122"/>
              </a:endParaRPr>
            </a:p>
          </p:txBody>
        </p:sp>
        <p:sp>
          <p:nvSpPr>
            <p:cNvPr id="9" name="Freeform 13"/>
            <p:cNvSpPr/>
            <p:nvPr/>
          </p:nvSpPr>
          <p:spPr bwMode="auto">
            <a:xfrm>
              <a:off x="6053882" y="2093118"/>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0" name="矩形 9"/>
            <p:cNvSpPr/>
            <p:nvPr/>
          </p:nvSpPr>
          <p:spPr>
            <a:xfrm>
              <a:off x="6393709" y="2114703"/>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模型结构</a:t>
              </a:r>
            </a:p>
          </p:txBody>
        </p:sp>
      </p:grpSp>
      <p:grpSp>
        <p:nvGrpSpPr>
          <p:cNvPr id="25" name="组合 24"/>
          <p:cNvGrpSpPr/>
          <p:nvPr/>
        </p:nvGrpSpPr>
        <p:grpSpPr>
          <a:xfrm>
            <a:off x="4876101" y="3551059"/>
            <a:ext cx="4991902" cy="716409"/>
            <a:chOff x="4986941" y="3002190"/>
            <a:chExt cx="4991902" cy="716409"/>
          </a:xfrm>
        </p:grpSpPr>
        <p:sp>
          <p:nvSpPr>
            <p:cNvPr id="11" name="Oval 12"/>
            <p:cNvSpPr>
              <a:spLocks noChangeArrowheads="1"/>
            </p:cNvSpPr>
            <p:nvPr/>
          </p:nvSpPr>
          <p:spPr bwMode="auto">
            <a:xfrm>
              <a:off x="4986941" y="3002190"/>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3</a:t>
              </a:r>
              <a:endParaRPr lang="zh-CN" altLang="en-US" sz="2800" b="1" dirty="0">
                <a:solidFill>
                  <a:schemeClr val="bg1"/>
                </a:solidFill>
                <a:latin typeface="黑体" panose="02010609060101010101" charset="-122"/>
              </a:endParaRPr>
            </a:p>
          </p:txBody>
        </p:sp>
        <p:sp>
          <p:nvSpPr>
            <p:cNvPr id="13" name="Freeform 13"/>
            <p:cNvSpPr/>
            <p:nvPr/>
          </p:nvSpPr>
          <p:spPr bwMode="auto">
            <a:xfrm>
              <a:off x="6053882" y="3046421"/>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5" name="矩形 14"/>
            <p:cNvSpPr/>
            <p:nvPr/>
          </p:nvSpPr>
          <p:spPr>
            <a:xfrm>
              <a:off x="6393708" y="3073255"/>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实验结果</a:t>
              </a:r>
            </a:p>
          </p:txBody>
        </p:sp>
      </p:grpSp>
      <p:grpSp>
        <p:nvGrpSpPr>
          <p:cNvPr id="22" name="组合 21"/>
          <p:cNvGrpSpPr/>
          <p:nvPr/>
        </p:nvGrpSpPr>
        <p:grpSpPr>
          <a:xfrm>
            <a:off x="4876101" y="4511586"/>
            <a:ext cx="4991902" cy="716409"/>
            <a:chOff x="4986941" y="5002593"/>
            <a:chExt cx="4991902" cy="716409"/>
          </a:xfrm>
        </p:grpSpPr>
        <p:sp>
          <p:nvSpPr>
            <p:cNvPr id="19" name="Oval 12"/>
            <p:cNvSpPr>
              <a:spLocks noChangeArrowheads="1"/>
            </p:cNvSpPr>
            <p:nvPr/>
          </p:nvSpPr>
          <p:spPr bwMode="auto">
            <a:xfrm>
              <a:off x="4986941" y="5002593"/>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4</a:t>
              </a:r>
              <a:endParaRPr lang="zh-CN" altLang="en-US" sz="2800" b="1" dirty="0">
                <a:solidFill>
                  <a:schemeClr val="bg1"/>
                </a:solidFill>
                <a:latin typeface="黑体" panose="02010609060101010101" charset="-122"/>
              </a:endParaRPr>
            </a:p>
          </p:txBody>
        </p:sp>
        <p:sp>
          <p:nvSpPr>
            <p:cNvPr id="20" name="Freeform 13"/>
            <p:cNvSpPr/>
            <p:nvPr/>
          </p:nvSpPr>
          <p:spPr bwMode="auto">
            <a:xfrm>
              <a:off x="6053882" y="5046824"/>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1" name="矩形 20"/>
            <p:cNvSpPr/>
            <p:nvPr/>
          </p:nvSpPr>
          <p:spPr>
            <a:xfrm>
              <a:off x="6379853" y="5050135"/>
              <a:ext cx="1005403"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总结</a:t>
              </a:r>
            </a:p>
          </p:txBody>
        </p:sp>
      </p:grpSp>
      <p:sp>
        <p:nvSpPr>
          <p:cNvPr id="2" name="矩形 1"/>
          <p:cNvSpPr/>
          <p:nvPr/>
        </p:nvSpPr>
        <p:spPr>
          <a:xfrm>
            <a:off x="6282869" y="1699984"/>
            <a:ext cx="1826141" cy="584775"/>
          </a:xfrm>
          <a:prstGeom prst="rect">
            <a:avLst/>
          </a:prstGeom>
        </p:spPr>
        <p:txBody>
          <a:bodyPr wrap="none">
            <a:spAutoFit/>
          </a:bodyPr>
          <a:lstStyle/>
          <a:p>
            <a:pPr algn="ctr">
              <a:defRPr/>
            </a:pPr>
            <a:r>
              <a:rPr lang="zh-CN" altLang="en-US" sz="3200" kern="100">
                <a:solidFill>
                  <a:schemeClr val="bg1"/>
                </a:solidFill>
                <a:latin typeface="黑体" panose="02010609060101010101" charset="-122"/>
                <a:ea typeface="黑体" panose="02010609060101010101" charset="-122"/>
                <a:cs typeface="黑体" panose="02010609060101010101" charset="-122"/>
              </a:rPr>
              <a:t>摘要简介</a:t>
            </a:r>
            <a:endParaRPr lang="zh-CN" altLang="en-US" sz="3200" kern="100" dirty="0">
              <a:solidFill>
                <a:schemeClr val="bg1"/>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8"/>
          <p:cNvSpPr txBox="1"/>
          <p:nvPr/>
        </p:nvSpPr>
        <p:spPr>
          <a:xfrm>
            <a:off x="244802" y="863323"/>
            <a:ext cx="11702396" cy="111025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err="1"/>
              <a:t>DreamTrack</a:t>
            </a:r>
            <a:r>
              <a:rPr lang="en-US" altLang="zh-CN" sz="2000" b="1" dirty="0"/>
              <a:t>: Dreaming the Future for Multimodal Visual Object Tracking (CVPR 2025)</a:t>
            </a:r>
          </a:p>
          <a:p>
            <a:pPr marL="0" indent="0">
              <a:lnSpc>
                <a:spcPct val="120000"/>
              </a:lnSpc>
              <a:spcAft>
                <a:spcPts val="600"/>
              </a:spcAft>
              <a:buNone/>
            </a:pPr>
            <a:r>
              <a:rPr lang="zh-CN" altLang="en-US" sz="2000" b="1" dirty="0"/>
              <a:t>在多模态视觉目标跟踪中梦想未来</a:t>
            </a:r>
          </a:p>
        </p:txBody>
      </p:sp>
      <p:sp>
        <p:nvSpPr>
          <p:cNvPr id="12" name="矩形 1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p:cNvGrpSpPr/>
          <p:nvPr/>
        </p:nvGrpSpPr>
        <p:grpSpPr>
          <a:xfrm>
            <a:off x="272403" y="147430"/>
            <a:ext cx="1224000" cy="338554"/>
            <a:chOff x="272403" y="181383"/>
            <a:chExt cx="1224000" cy="338554"/>
          </a:xfrm>
        </p:grpSpPr>
        <p:sp>
          <p:nvSpPr>
            <p:cNvPr id="14" name="矩形 13"/>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a:solidFill>
                    <a:schemeClr val="tx1">
                      <a:lumMod val="65000"/>
                      <a:lumOff val="35000"/>
                    </a:schemeClr>
                  </a:solidFill>
                  <a:latin typeface="黑体" panose="02010609060101010101" charset="-122"/>
                  <a:ea typeface="黑体" panose="02010609060101010101" charset="-122"/>
                </a:rPr>
                <a:t>摘要简介</a:t>
              </a:r>
              <a:endParaRPr lang="zh-CN" altLang="en-US" sz="1600" b="1" spc="100" dirty="0">
                <a:solidFill>
                  <a:schemeClr val="tx1">
                    <a:lumMod val="65000"/>
                    <a:lumOff val="35000"/>
                  </a:schemeClr>
                </a:solidFill>
                <a:latin typeface="黑体" panose="02010609060101010101" charset="-122"/>
                <a:ea typeface="黑体" panose="02010609060101010101" charset="-122"/>
              </a:endParaRPr>
            </a:p>
          </p:txBody>
        </p:sp>
      </p:grpSp>
      <p:sp>
        <p:nvSpPr>
          <p:cNvPr id="16" name="矩形 15"/>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 name="文本框 1"/>
          <p:cNvSpPr txBox="1"/>
          <p:nvPr/>
        </p:nvSpPr>
        <p:spPr>
          <a:xfrm>
            <a:off x="272403" y="2072641"/>
            <a:ext cx="11477637" cy="4512004"/>
          </a:xfrm>
          <a:prstGeom prst="rect">
            <a:avLst/>
          </a:prstGeom>
          <a:noFill/>
        </p:spPr>
        <p:txBody>
          <a:bodyPr wrap="square">
            <a:spAutoFit/>
          </a:bodyPr>
          <a:lstStyle/>
          <a:p>
            <a:pPr marL="285750" indent="-285750">
              <a:lnSpc>
                <a:spcPct val="120000"/>
              </a:lnSpc>
              <a:spcBef>
                <a:spcPts val="600"/>
              </a:spcBef>
              <a:spcAft>
                <a:spcPts val="600"/>
              </a:spcAft>
              <a:buFont typeface="Arial" panose="020B0604020202020204" pitchFamily="34" charset="0"/>
              <a:buChar char="•"/>
            </a:pPr>
            <a:r>
              <a:rPr lang="zh-CN" altLang="en-US" dirty="0"/>
              <a:t>现有跟踪器在长期跟踪中面临严重环境变化挑战，而现有时序方法仅传递历史观测而非从中学习环境动态，导致对跟踪场景的理解能力不足，在新场景中泛化性能有限。</a:t>
            </a:r>
            <a:endParaRPr lang="en-US" altLang="zh-CN" dirty="0"/>
          </a:p>
          <a:p>
            <a:pPr marL="285750" indent="-285750">
              <a:lnSpc>
                <a:spcPct val="120000"/>
              </a:lnSpc>
              <a:spcBef>
                <a:spcPts val="600"/>
              </a:spcBef>
              <a:spcAft>
                <a:spcPts val="600"/>
              </a:spcAft>
              <a:buFont typeface="Arial" panose="020B0604020202020204" pitchFamily="34" charset="0"/>
              <a:buChar char="•"/>
            </a:pPr>
            <a:r>
              <a:rPr lang="zh-CN" altLang="en-US" dirty="0"/>
              <a:t>在人类的视觉过程中，人类可以从过往感知中抽象出世界模型、想象目标物体的未来变化，可以应对从未遇到过的复杂场景。</a:t>
            </a:r>
            <a:endParaRPr lang="en-US" altLang="zh-CN" dirty="0"/>
          </a:p>
          <a:p>
            <a:pPr marL="285750" indent="-285750">
              <a:lnSpc>
                <a:spcPct val="120000"/>
              </a:lnSpc>
              <a:spcBef>
                <a:spcPts val="600"/>
              </a:spcBef>
              <a:spcAft>
                <a:spcPts val="600"/>
              </a:spcAft>
              <a:buFont typeface="Arial" panose="020B0604020202020204" pitchFamily="34" charset="0"/>
              <a:buChar char="•"/>
            </a:pPr>
            <a:r>
              <a:rPr lang="zh-CN" altLang="en-US" dirty="0"/>
              <a:t>作者将强化学习中的世界模型概念引入视觉跟踪，主要思想是“学习环境动态、预测未来”。在时序建模方式上，作者认为使用历史和未来信息增强当前特征优于仅使用历史信息增强当前特征，让模型预测多帧比预测单帧对时序信息的学习效果更好。</a:t>
            </a:r>
            <a:endParaRPr lang="en-US" altLang="zh-CN" dirty="0"/>
          </a:p>
          <a:p>
            <a:pPr>
              <a:lnSpc>
                <a:spcPct val="150000"/>
              </a:lnSpc>
              <a:spcBef>
                <a:spcPts val="600"/>
              </a:spcBef>
            </a:pPr>
            <a:r>
              <a:rPr lang="zh-CN" altLang="en-US" b="1" dirty="0"/>
              <a:t>创新点：</a:t>
            </a:r>
            <a:endParaRPr lang="en-US" altLang="zh-CN" b="1" dirty="0"/>
          </a:p>
          <a:p>
            <a:pPr marL="342900" indent="-342900">
              <a:spcBef>
                <a:spcPts val="600"/>
              </a:spcBef>
              <a:spcAft>
                <a:spcPts val="600"/>
              </a:spcAft>
              <a:buFont typeface="+mj-lt"/>
              <a:buAutoNum type="arabicPeriod"/>
            </a:pPr>
            <a:r>
              <a:rPr lang="zh-CN" altLang="en-US" dirty="0"/>
              <a:t>重新将跟踪问题表述为</a:t>
            </a:r>
            <a:r>
              <a:rPr lang="en-US" altLang="zh-CN" dirty="0"/>
              <a:t>History-to-Future</a:t>
            </a:r>
            <a:r>
              <a:rPr lang="zh-CN" altLang="en-US" dirty="0"/>
              <a:t>过程，将时序信息扩展到未来帧，突破了传统的历史信息传递范式。</a:t>
            </a:r>
            <a:endParaRPr lang="en-US" altLang="zh-CN" dirty="0"/>
          </a:p>
          <a:p>
            <a:pPr marL="342900" indent="-342900">
              <a:spcBef>
                <a:spcPts val="600"/>
              </a:spcBef>
              <a:spcAft>
                <a:spcPts val="600"/>
              </a:spcAft>
              <a:buFont typeface="+mj-lt"/>
              <a:buAutoNum type="arabicPeriod"/>
            </a:pPr>
            <a:r>
              <a:rPr lang="zh-CN" altLang="en-US" dirty="0"/>
              <a:t>提出多模态预测机制来建模不同未来场景的不确定性，使跟踪器具备应对外观变形和背景变化的泛化能力。</a:t>
            </a:r>
            <a:endParaRPr lang="en-US" altLang="zh-CN" dirty="0"/>
          </a:p>
          <a:p>
            <a:pPr marL="342900" indent="-342900">
              <a:spcBef>
                <a:spcPts val="600"/>
              </a:spcBef>
              <a:spcAft>
                <a:spcPts val="600"/>
              </a:spcAft>
              <a:buFont typeface="+mj-lt"/>
              <a:buAutoNum type="arabicPeriod"/>
            </a:pPr>
            <a:r>
              <a:rPr lang="zh-CN" altLang="en-US" dirty="0"/>
              <a:t>在八个主流</a:t>
            </a:r>
            <a:r>
              <a:rPr lang="en-US" altLang="zh-CN" dirty="0"/>
              <a:t>VOT</a:t>
            </a:r>
            <a:r>
              <a:rPr lang="zh-CN" altLang="en-US" dirty="0"/>
              <a:t>基准上证明了</a:t>
            </a:r>
            <a:r>
              <a:rPr lang="en-US" altLang="zh-CN" dirty="0"/>
              <a:t>future dreaming</a:t>
            </a:r>
            <a:r>
              <a:rPr lang="zh-CN" altLang="en-US" dirty="0"/>
              <a:t>的有效性，达到</a:t>
            </a:r>
            <a:r>
              <a:rPr lang="en-US" altLang="zh-CN" dirty="0"/>
              <a:t>SOTA</a:t>
            </a:r>
            <a:r>
              <a:rPr lang="zh-CN" altLang="en-US" dirty="0"/>
              <a:t>性能。</a:t>
            </a:r>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CFD0C-E809-A52A-3708-E6E1A7B3CA99}"/>
            </a:ext>
          </a:extLst>
        </p:cNvPr>
        <p:cNvGrpSpPr/>
        <p:nvPr/>
      </p:nvGrpSpPr>
      <p:grpSpPr>
        <a:xfrm>
          <a:off x="0" y="0"/>
          <a:ext cx="0" cy="0"/>
          <a:chOff x="0" y="0"/>
          <a:chExt cx="0" cy="0"/>
        </a:xfrm>
      </p:grpSpPr>
      <p:sp>
        <p:nvSpPr>
          <p:cNvPr id="12" name="矩形 11">
            <a:extLst>
              <a:ext uri="{FF2B5EF4-FFF2-40B4-BE49-F238E27FC236}">
                <a16:creationId xmlns:a16="http://schemas.microsoft.com/office/drawing/2014/main" id="{11C89DD4-2C60-8A40-79CE-657F1B66CE1A}"/>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73480668-82A3-4293-66AD-302E21681A57}"/>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7ECB9879-DFEF-6663-E6E1-BEE0FD8528C1}"/>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FF4241BB-3D64-9FE4-D565-BF22B5EE3955}"/>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a:solidFill>
                    <a:schemeClr val="tx1">
                      <a:lumMod val="65000"/>
                      <a:lumOff val="35000"/>
                    </a:schemeClr>
                  </a:solidFill>
                  <a:latin typeface="黑体" panose="02010609060101010101" charset="-122"/>
                  <a:ea typeface="黑体" panose="02010609060101010101" charset="-122"/>
                </a:rPr>
                <a:t>摘要简介</a:t>
              </a:r>
              <a:endParaRPr lang="zh-CN" altLang="en-US" sz="1600" b="1" spc="100" dirty="0">
                <a:solidFill>
                  <a:schemeClr val="tx1">
                    <a:lumMod val="65000"/>
                    <a:lumOff val="35000"/>
                  </a:schemeClr>
                </a:solidFill>
                <a:latin typeface="黑体" panose="02010609060101010101" charset="-122"/>
                <a:ea typeface="黑体" panose="02010609060101010101" charset="-122"/>
              </a:endParaRPr>
            </a:p>
          </p:txBody>
        </p:sp>
      </p:grpSp>
      <p:sp>
        <p:nvSpPr>
          <p:cNvPr id="16" name="矩形 15">
            <a:extLst>
              <a:ext uri="{FF2B5EF4-FFF2-40B4-BE49-F238E27FC236}">
                <a16:creationId xmlns:a16="http://schemas.microsoft.com/office/drawing/2014/main" id="{EF96F21B-25CE-D913-39DA-AA59F5B63324}"/>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1ED6C69A-EABA-A60D-1C41-C7EF4D42342C}"/>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A4F0B37B-317C-ADF0-2AAB-14412FB63B2F}"/>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mc:AlternateContent xmlns:mc="http://schemas.openxmlformats.org/markup-compatibility/2006">
        <mc:Choice xmlns:a14="http://schemas.microsoft.com/office/drawing/2010/main" Requires="a14">
          <p:sp>
            <p:nvSpPr>
              <p:cNvPr id="2" name="文本框 1">
                <a:extLst>
                  <a:ext uri="{FF2B5EF4-FFF2-40B4-BE49-F238E27FC236}">
                    <a16:creationId xmlns:a16="http://schemas.microsoft.com/office/drawing/2014/main" id="{9EDA7726-C691-5E2A-4F4E-A0B7DFE7EA4E}"/>
                  </a:ext>
                </a:extLst>
              </p:cNvPr>
              <p:cNvSpPr txBox="1"/>
              <p:nvPr/>
            </p:nvSpPr>
            <p:spPr>
              <a:xfrm>
                <a:off x="244801" y="1158241"/>
                <a:ext cx="11477637" cy="4820679"/>
              </a:xfrm>
              <a:prstGeom prst="rect">
                <a:avLst/>
              </a:prstGeom>
              <a:noFill/>
            </p:spPr>
            <p:txBody>
              <a:bodyPr wrap="square">
                <a:spAutoFit/>
              </a:bodyPr>
              <a:lstStyle/>
              <a:p>
                <a:pPr>
                  <a:lnSpc>
                    <a:spcPct val="150000"/>
                  </a:lnSpc>
                  <a:spcBef>
                    <a:spcPts val="600"/>
                  </a:spcBef>
                </a:pPr>
                <a:r>
                  <a:rPr lang="zh-CN" altLang="en-US" b="1" dirty="0"/>
                  <a:t>环境动力学学习</a:t>
                </a:r>
                <a:r>
                  <a:rPr lang="zh-CN" altLang="en-US" dirty="0"/>
                  <a:t>：学习环境动态的内在规律，例如目标运动、外观变化、环境演变。</a:t>
                </a:r>
                <a:endParaRPr lang="en-US" altLang="zh-CN" dirty="0"/>
              </a:p>
              <a:p>
                <a:pPr>
                  <a:lnSpc>
                    <a:spcPct val="150000"/>
                  </a:lnSpc>
                  <a:spcBef>
                    <a:spcPts val="600"/>
                  </a:spcBef>
                </a:pPr>
                <a:r>
                  <a:rPr lang="zh-CN" altLang="en-US" dirty="0"/>
                  <a:t>这里学习到的是一个函数</a:t>
                </a:r>
                <a14:m>
                  <m:oMath xmlns:m="http://schemas.openxmlformats.org/officeDocument/2006/math">
                    <m:r>
                      <a:rPr lang="en-US" altLang="zh-CN" i="1" dirty="0">
                        <a:latin typeface="Cambria Math" panose="02040503050406030204" pitchFamily="18" charset="0"/>
                      </a:rPr>
                      <m:t>𝑓</m:t>
                    </m:r>
                  </m:oMath>
                </a14:m>
                <a:r>
                  <a:rPr lang="zh-CN" altLang="en-US" dirty="0"/>
                  <a:t>，</a:t>
                </a:r>
                <a:endParaRPr lang="en-US" altLang="zh-CN" dirty="0"/>
              </a:p>
              <a:p>
                <a:pPr marL="285750" indent="-285750">
                  <a:lnSpc>
                    <a:spcPct val="150000"/>
                  </a:lnSpc>
                  <a:spcBef>
                    <a:spcPts val="600"/>
                  </a:spcBef>
                  <a:buFont typeface="Arial" panose="020B0604020202020204" pitchFamily="34" charset="0"/>
                  <a:buChar char="•"/>
                </a:pPr>
                <a:r>
                  <a:rPr lang="zh-CN" altLang="en-US" dirty="0"/>
                  <a:t>世界模型：</a:t>
                </a:r>
                <a:r>
                  <a:rPr lang="en-US" altLang="zh-CN" dirty="0"/>
                  <a:t>	</a:t>
                </a:r>
                <a:r>
                  <a:rPr lang="zh-CN" altLang="en-US" dirty="0"/>
                  <a:t>状态</a:t>
                </a:r>
                <a:r>
                  <a:rPr lang="en-US" altLang="zh-CN" dirty="0"/>
                  <a:t>s + </a:t>
                </a:r>
                <a:r>
                  <a:rPr lang="zh-CN" altLang="en-US" dirty="0"/>
                  <a:t>动作</a:t>
                </a:r>
                <a:r>
                  <a:rPr lang="en-US" altLang="zh-CN" dirty="0"/>
                  <a:t>a → </a:t>
                </a:r>
                <a:r>
                  <a:rPr lang="zh-CN" altLang="en-US" dirty="0"/>
                  <a:t>下一状态</a:t>
                </a:r>
                <a:r>
                  <a:rPr lang="en-US" altLang="zh-CN" dirty="0"/>
                  <a:t>s’ + </a:t>
                </a:r>
                <a:r>
                  <a:rPr lang="zh-CN" altLang="en-US" dirty="0"/>
                  <a:t>奖励</a:t>
                </a:r>
                <a:r>
                  <a:rPr lang="en-US" altLang="zh-CN" dirty="0"/>
                  <a:t>r			</a:t>
                </a:r>
                <a:r>
                  <a:rPr lang="zh-CN" altLang="en-US" dirty="0"/>
                  <a:t>学习环境动力学 → 预测状态转移</a:t>
                </a:r>
                <a:endParaRPr lang="en-US" altLang="zh-CN" dirty="0"/>
              </a:p>
              <a:p>
                <a:pPr marL="285750" indent="-285750">
                  <a:lnSpc>
                    <a:spcPct val="150000"/>
                  </a:lnSpc>
                  <a:spcBef>
                    <a:spcPts val="600"/>
                  </a:spcBef>
                  <a:buFont typeface="Arial" panose="020B0604020202020204" pitchFamily="34" charset="0"/>
                  <a:buChar char="•"/>
                </a:pPr>
                <a:r>
                  <a:rPr lang="zh-CN" altLang="en-US" dirty="0"/>
                  <a:t>视觉跟踪：</a:t>
                </a:r>
                <a:r>
                  <a:rPr lang="en-US" altLang="zh-CN" dirty="0"/>
                  <a:t>	</a:t>
                </a:r>
                <a:r>
                  <a:rPr lang="zh-CN" altLang="en-US" dirty="0"/>
                  <a:t>视觉特征</a:t>
                </a:r>
                <a:r>
                  <a:rPr lang="en-US" altLang="zh-CN" dirty="0"/>
                  <a:t> + </a:t>
                </a:r>
                <a:r>
                  <a:rPr lang="zh-CN" altLang="en-US" dirty="0"/>
                  <a:t>目标运动</a:t>
                </a:r>
                <a:r>
                  <a:rPr lang="en-US" altLang="zh-CN" dirty="0"/>
                  <a:t> → </a:t>
                </a:r>
                <a:r>
                  <a:rPr lang="zh-CN" altLang="en-US" dirty="0"/>
                  <a:t>下一帧视觉特征 </a:t>
                </a:r>
                <a:r>
                  <a:rPr lang="en-US" altLang="zh-CN" dirty="0"/>
                  <a:t>+ </a:t>
                </a:r>
                <a:r>
                  <a:rPr lang="zh-CN" altLang="en-US" dirty="0"/>
                  <a:t>损失</a:t>
                </a:r>
                <a:r>
                  <a:rPr lang="en-US" altLang="zh-CN" dirty="0"/>
                  <a:t>	</a:t>
                </a:r>
                <a:r>
                  <a:rPr lang="zh-CN" altLang="en-US" dirty="0"/>
                  <a:t>学习视觉动力学 → 预测目标变化</a:t>
                </a:r>
                <a:endParaRPr lang="en-US" altLang="zh-CN" dirty="0"/>
              </a:p>
              <a:p>
                <a:pPr marL="285750" indent="-285750">
                  <a:lnSpc>
                    <a:spcPct val="150000"/>
                  </a:lnSpc>
                  <a:spcBef>
                    <a:spcPts val="600"/>
                  </a:spcBef>
                </a:pPr>
                <a:endParaRPr lang="en-US" altLang="zh-CN" dirty="0"/>
              </a:p>
              <a:p>
                <a:pPr marL="285750" indent="-285750">
                  <a:lnSpc>
                    <a:spcPct val="150000"/>
                  </a:lnSpc>
                  <a:spcBef>
                    <a:spcPts val="600"/>
                  </a:spcBef>
                </a:pPr>
                <a:r>
                  <a:rPr lang="en-US" altLang="zh-CN" b="1" dirty="0"/>
                  <a:t>Insight</a:t>
                </a:r>
                <a:r>
                  <a:rPr lang="zh-CN" altLang="en-US" b="1" dirty="0"/>
                  <a:t>：</a:t>
                </a:r>
                <a:endParaRPr lang="en-US" altLang="zh-CN" b="1" dirty="0"/>
              </a:p>
              <a:p>
                <a:pPr marL="285750" indent="-285750">
                  <a:lnSpc>
                    <a:spcPct val="150000"/>
                  </a:lnSpc>
                  <a:spcBef>
                    <a:spcPts val="600"/>
                  </a:spcBef>
                  <a:buFont typeface="Arial" panose="020B0604020202020204" pitchFamily="34" charset="0"/>
                  <a:buChar char="•"/>
                </a:pPr>
                <a:r>
                  <a:rPr lang="zh-CN" altLang="en-US" dirty="0"/>
                  <a:t>受参数和模型的理解能力控制，“未来预测” 实际上是历史信息的一个简单外推。</a:t>
                </a:r>
                <a:endParaRPr lang="en-US" altLang="zh-CN" dirty="0"/>
              </a:p>
              <a:p>
                <a:pPr marL="285750" indent="-285750">
                  <a:lnSpc>
                    <a:spcPct val="150000"/>
                  </a:lnSpc>
                  <a:spcBef>
                    <a:spcPts val="600"/>
                  </a:spcBef>
                  <a:buFont typeface="Arial" panose="020B0604020202020204" pitchFamily="34" charset="0"/>
                  <a:buChar char="•"/>
                </a:pPr>
                <a:r>
                  <a:rPr lang="zh-CN" altLang="en-US" dirty="0"/>
                  <a:t>因此，作者的目的并不是利用未来信息增强当前判断，而是利用预测任务强制模型学习环境的内在动力学，从而增强模型进行动态建模和理解时序信息的能力。</a:t>
                </a:r>
                <a:endParaRPr lang="en-US" altLang="zh-CN" dirty="0"/>
              </a:p>
              <a:p>
                <a:pPr marL="285750" indent="-285750">
                  <a:lnSpc>
                    <a:spcPct val="150000"/>
                  </a:lnSpc>
                  <a:spcBef>
                    <a:spcPts val="600"/>
                  </a:spcBef>
                  <a:buFont typeface="Arial" panose="020B0604020202020204" pitchFamily="34" charset="0"/>
                  <a:buChar char="•"/>
                </a:pPr>
                <a:endParaRPr lang="en-US" altLang="zh-CN" dirty="0"/>
              </a:p>
            </p:txBody>
          </p:sp>
        </mc:Choice>
        <mc:Fallback>
          <p:sp>
            <p:nvSpPr>
              <p:cNvPr id="2" name="文本框 1">
                <a:extLst>
                  <a:ext uri="{FF2B5EF4-FFF2-40B4-BE49-F238E27FC236}">
                    <a16:creationId xmlns:a16="http://schemas.microsoft.com/office/drawing/2014/main" id="{9EDA7726-C691-5E2A-4F4E-A0B7DFE7EA4E}"/>
                  </a:ext>
                </a:extLst>
              </p:cNvPr>
              <p:cNvSpPr txBox="1">
                <a:spLocks noRot="1" noChangeAspect="1" noMove="1" noResize="1" noEditPoints="1" noAdjustHandles="1" noChangeArrowheads="1" noChangeShapeType="1" noTextEdit="1"/>
              </p:cNvSpPr>
              <p:nvPr/>
            </p:nvSpPr>
            <p:spPr>
              <a:xfrm>
                <a:off x="244801" y="1158241"/>
                <a:ext cx="11477637" cy="4820679"/>
              </a:xfrm>
              <a:prstGeom prst="rect">
                <a:avLst/>
              </a:prstGeom>
              <a:blipFill>
                <a:blip r:embed="rId3"/>
                <a:stretch>
                  <a:fillRect l="-425" r="-319"/>
                </a:stretch>
              </a:blipFill>
            </p:spPr>
            <p:txBody>
              <a:bodyPr/>
              <a:lstStyle/>
              <a:p>
                <a:r>
                  <a:rPr lang="zh-CN" altLang="en-US">
                    <a:noFill/>
                  </a:rPr>
                  <a:t> </a:t>
                </a:r>
              </a:p>
            </p:txBody>
          </p:sp>
        </mc:Fallback>
      </mc:AlternateContent>
      <p:pic>
        <p:nvPicPr>
          <p:cNvPr id="3" name="图片 2">
            <a:extLst>
              <a:ext uri="{FF2B5EF4-FFF2-40B4-BE49-F238E27FC236}">
                <a16:creationId xmlns:a16="http://schemas.microsoft.com/office/drawing/2014/main" id="{D49563D4-AB2A-2575-FC20-E6C54EDCBCAC}"/>
              </a:ext>
            </a:extLst>
          </p:cNvPr>
          <p:cNvPicPr>
            <a:picLocks noChangeAspect="1"/>
          </p:cNvPicPr>
          <p:nvPr/>
        </p:nvPicPr>
        <p:blipFill>
          <a:blip r:embed="rId4"/>
          <a:stretch>
            <a:fillRect/>
          </a:stretch>
        </p:blipFill>
        <p:spPr>
          <a:xfrm>
            <a:off x="3180298" y="1764873"/>
            <a:ext cx="1457325" cy="323850"/>
          </a:xfrm>
          <a:prstGeom prst="rect">
            <a:avLst/>
          </a:prstGeom>
        </p:spPr>
      </p:pic>
      <p:sp>
        <p:nvSpPr>
          <p:cNvPr id="4" name="内容占位符 8">
            <a:extLst>
              <a:ext uri="{FF2B5EF4-FFF2-40B4-BE49-F238E27FC236}">
                <a16:creationId xmlns:a16="http://schemas.microsoft.com/office/drawing/2014/main" id="{CDEF1215-F507-64F9-E1AF-1C14EC49250F}"/>
              </a:ext>
            </a:extLst>
          </p:cNvPr>
          <p:cNvSpPr txBox="1"/>
          <p:nvPr/>
        </p:nvSpPr>
        <p:spPr>
          <a:xfrm>
            <a:off x="244801" y="738750"/>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Motivation</a:t>
            </a:r>
            <a:endParaRPr lang="zh-CN" altLang="en-US" sz="1800" b="1" dirty="0"/>
          </a:p>
        </p:txBody>
      </p:sp>
    </p:spTree>
    <p:extLst>
      <p:ext uri="{BB962C8B-B14F-4D97-AF65-F5344CB8AC3E}">
        <p14:creationId xmlns:p14="http://schemas.microsoft.com/office/powerpoint/2010/main" val="4092280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73E83-46C4-5540-521C-AB681C704F89}"/>
            </a:ext>
          </a:extLst>
        </p:cNvPr>
        <p:cNvGrpSpPr/>
        <p:nvPr/>
      </p:nvGrpSpPr>
      <p:grpSpPr>
        <a:xfrm>
          <a:off x="0" y="0"/>
          <a:ext cx="0" cy="0"/>
          <a:chOff x="0" y="0"/>
          <a:chExt cx="0" cy="0"/>
        </a:xfrm>
      </p:grpSpPr>
      <p:sp>
        <p:nvSpPr>
          <p:cNvPr id="12" name="矩形 11">
            <a:extLst>
              <a:ext uri="{FF2B5EF4-FFF2-40B4-BE49-F238E27FC236}">
                <a16:creationId xmlns:a16="http://schemas.microsoft.com/office/drawing/2014/main" id="{13007028-2009-27E8-0DAB-6C83006AE0CA}"/>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F41DD192-F37D-074F-0069-8531C266040C}"/>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47660AA6-011C-FE5A-C3B0-91EE731F3342}"/>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932FF10F-497F-0DEC-04A2-E9530D7AD2FA}"/>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a:solidFill>
                    <a:schemeClr val="tx1">
                      <a:lumMod val="65000"/>
                      <a:lumOff val="35000"/>
                    </a:schemeClr>
                  </a:solidFill>
                  <a:latin typeface="黑体" panose="02010609060101010101" charset="-122"/>
                  <a:ea typeface="黑体" panose="02010609060101010101" charset="-122"/>
                </a:rPr>
                <a:t>摘要简介</a:t>
              </a:r>
              <a:endParaRPr lang="zh-CN" altLang="en-US" sz="1600" b="1" spc="100" dirty="0">
                <a:solidFill>
                  <a:schemeClr val="tx1">
                    <a:lumMod val="65000"/>
                    <a:lumOff val="35000"/>
                  </a:schemeClr>
                </a:solidFill>
                <a:latin typeface="黑体" panose="02010609060101010101" charset="-122"/>
                <a:ea typeface="黑体" panose="02010609060101010101" charset="-122"/>
              </a:endParaRPr>
            </a:p>
          </p:txBody>
        </p:sp>
      </p:grpSp>
      <p:sp>
        <p:nvSpPr>
          <p:cNvPr id="16" name="矩形 15">
            <a:extLst>
              <a:ext uri="{FF2B5EF4-FFF2-40B4-BE49-F238E27FC236}">
                <a16:creationId xmlns:a16="http://schemas.microsoft.com/office/drawing/2014/main" id="{95115313-9B28-9A4B-50E0-68E87BD0BDA6}"/>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F4D00E72-5769-F5C8-9B95-4256EC4D6CCC}"/>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0CD4A347-C2BB-FE83-6055-837AD95A721C}"/>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4" name="图片 3">
            <a:extLst>
              <a:ext uri="{FF2B5EF4-FFF2-40B4-BE49-F238E27FC236}">
                <a16:creationId xmlns:a16="http://schemas.microsoft.com/office/drawing/2014/main" id="{9FA6A730-A1BC-E85E-C155-6922F77503E2}"/>
              </a:ext>
            </a:extLst>
          </p:cNvPr>
          <p:cNvPicPr>
            <a:picLocks noChangeAspect="1"/>
          </p:cNvPicPr>
          <p:nvPr/>
        </p:nvPicPr>
        <p:blipFill>
          <a:blip r:embed="rId3"/>
          <a:stretch>
            <a:fillRect/>
          </a:stretch>
        </p:blipFill>
        <p:spPr>
          <a:xfrm>
            <a:off x="272403" y="780844"/>
            <a:ext cx="6071054" cy="5840936"/>
          </a:xfrm>
          <a:prstGeom prst="rect">
            <a:avLst/>
          </a:prstGeom>
        </p:spPr>
      </p:pic>
      <p:pic>
        <p:nvPicPr>
          <p:cNvPr id="5" name="图片 4">
            <a:extLst>
              <a:ext uri="{FF2B5EF4-FFF2-40B4-BE49-F238E27FC236}">
                <a16:creationId xmlns:a16="http://schemas.microsoft.com/office/drawing/2014/main" id="{5FCFF201-21AC-7926-6189-C58A7F3027B4}"/>
              </a:ext>
            </a:extLst>
          </p:cNvPr>
          <p:cNvPicPr>
            <a:picLocks noChangeAspect="1"/>
          </p:cNvPicPr>
          <p:nvPr/>
        </p:nvPicPr>
        <p:blipFill>
          <a:blip r:embed="rId4"/>
          <a:stretch>
            <a:fillRect/>
          </a:stretch>
        </p:blipFill>
        <p:spPr>
          <a:xfrm>
            <a:off x="8217217" y="1848803"/>
            <a:ext cx="1665923" cy="407226"/>
          </a:xfrm>
          <a:prstGeom prst="rect">
            <a:avLst/>
          </a:prstGeom>
        </p:spPr>
      </p:pic>
      <p:pic>
        <p:nvPicPr>
          <p:cNvPr id="7" name="图片 6">
            <a:extLst>
              <a:ext uri="{FF2B5EF4-FFF2-40B4-BE49-F238E27FC236}">
                <a16:creationId xmlns:a16="http://schemas.microsoft.com/office/drawing/2014/main" id="{AC871C8F-0360-2921-8541-AECA5A8EC1DB}"/>
              </a:ext>
            </a:extLst>
          </p:cNvPr>
          <p:cNvPicPr>
            <a:picLocks noChangeAspect="1"/>
          </p:cNvPicPr>
          <p:nvPr/>
        </p:nvPicPr>
        <p:blipFill>
          <a:blip r:embed="rId5"/>
          <a:stretch>
            <a:fillRect/>
          </a:stretch>
        </p:blipFill>
        <p:spPr>
          <a:xfrm>
            <a:off x="8004810" y="3429000"/>
            <a:ext cx="2381250" cy="358622"/>
          </a:xfrm>
          <a:prstGeom prst="rect">
            <a:avLst/>
          </a:prstGeom>
        </p:spPr>
      </p:pic>
      <p:pic>
        <p:nvPicPr>
          <p:cNvPr id="9" name="图片 8">
            <a:extLst>
              <a:ext uri="{FF2B5EF4-FFF2-40B4-BE49-F238E27FC236}">
                <a16:creationId xmlns:a16="http://schemas.microsoft.com/office/drawing/2014/main" id="{EE8A50D4-F3B2-297F-FB52-B8D59ACFB5C0}"/>
              </a:ext>
            </a:extLst>
          </p:cNvPr>
          <p:cNvPicPr>
            <a:picLocks noChangeAspect="1"/>
          </p:cNvPicPr>
          <p:nvPr/>
        </p:nvPicPr>
        <p:blipFill>
          <a:blip r:embed="rId6"/>
          <a:stretch>
            <a:fillRect/>
          </a:stretch>
        </p:blipFill>
        <p:spPr>
          <a:xfrm>
            <a:off x="7679055" y="5382691"/>
            <a:ext cx="3032760" cy="401841"/>
          </a:xfrm>
          <a:prstGeom prst="rect">
            <a:avLst/>
          </a:prstGeom>
        </p:spPr>
      </p:pic>
      <p:sp>
        <p:nvSpPr>
          <p:cNvPr id="21" name="文本框 20">
            <a:extLst>
              <a:ext uri="{FF2B5EF4-FFF2-40B4-BE49-F238E27FC236}">
                <a16:creationId xmlns:a16="http://schemas.microsoft.com/office/drawing/2014/main" id="{9D105937-DA48-02CB-AF14-324385466FD6}"/>
              </a:ext>
            </a:extLst>
          </p:cNvPr>
          <p:cNvSpPr txBox="1"/>
          <p:nvPr/>
        </p:nvSpPr>
        <p:spPr>
          <a:xfrm>
            <a:off x="6522720" y="1235572"/>
            <a:ext cx="5280660" cy="369332"/>
          </a:xfrm>
          <a:prstGeom prst="rect">
            <a:avLst/>
          </a:prstGeom>
          <a:noFill/>
        </p:spPr>
        <p:txBody>
          <a:bodyPr wrap="square">
            <a:spAutoFit/>
          </a:bodyPr>
          <a:lstStyle/>
          <a:p>
            <a:pPr marL="285750" indent="-285750">
              <a:buFont typeface="Arial" panose="020B0604020202020204" pitchFamily="34" charset="0"/>
              <a:buChar char="•"/>
            </a:pPr>
            <a:r>
              <a:rPr lang="zh-CN" altLang="en-US" dirty="0"/>
              <a:t>模板匹配范式</a:t>
            </a:r>
          </a:p>
        </p:txBody>
      </p:sp>
      <p:sp>
        <p:nvSpPr>
          <p:cNvPr id="22" name="文本框 21">
            <a:extLst>
              <a:ext uri="{FF2B5EF4-FFF2-40B4-BE49-F238E27FC236}">
                <a16:creationId xmlns:a16="http://schemas.microsoft.com/office/drawing/2014/main" id="{455FBB2C-0F9C-88AA-A304-40ACF5B80D46}"/>
              </a:ext>
            </a:extLst>
          </p:cNvPr>
          <p:cNvSpPr txBox="1"/>
          <p:nvPr/>
        </p:nvSpPr>
        <p:spPr>
          <a:xfrm>
            <a:off x="6522720" y="2830641"/>
            <a:ext cx="5280660" cy="369332"/>
          </a:xfrm>
          <a:prstGeom prst="rect">
            <a:avLst/>
          </a:prstGeom>
          <a:noFill/>
        </p:spPr>
        <p:txBody>
          <a:bodyPr wrap="square">
            <a:spAutoFit/>
          </a:bodyPr>
          <a:lstStyle/>
          <a:p>
            <a:pPr marL="285750" indent="-285750">
              <a:buFont typeface="Arial" panose="020B0604020202020204" pitchFamily="34" charset="0"/>
              <a:buChar char="•"/>
            </a:pPr>
            <a:r>
              <a:rPr lang="zh-CN" altLang="en-US" dirty="0"/>
              <a:t>序列生成范式（仅利用历史信息）</a:t>
            </a:r>
          </a:p>
        </p:txBody>
      </p:sp>
      <p:sp>
        <p:nvSpPr>
          <p:cNvPr id="23" name="文本框 22">
            <a:extLst>
              <a:ext uri="{FF2B5EF4-FFF2-40B4-BE49-F238E27FC236}">
                <a16:creationId xmlns:a16="http://schemas.microsoft.com/office/drawing/2014/main" id="{37EF3392-E7EE-1AE8-7C32-C40F68FC1BDE}"/>
              </a:ext>
            </a:extLst>
          </p:cNvPr>
          <p:cNvSpPr txBox="1"/>
          <p:nvPr/>
        </p:nvSpPr>
        <p:spPr>
          <a:xfrm>
            <a:off x="6522720" y="4795042"/>
            <a:ext cx="5280660" cy="369332"/>
          </a:xfrm>
          <a:prstGeom prst="rect">
            <a:avLst/>
          </a:prstGeom>
          <a:noFill/>
        </p:spPr>
        <p:txBody>
          <a:bodyPr wrap="square">
            <a:spAutoFit/>
          </a:bodyPr>
          <a:lstStyle/>
          <a:p>
            <a:pPr marL="285750" indent="-285750">
              <a:buFont typeface="Arial" panose="020B0604020202020204" pitchFamily="34" charset="0"/>
              <a:buChar char="•"/>
            </a:pPr>
            <a:r>
              <a:rPr lang="zh-CN" altLang="en-US" dirty="0"/>
              <a:t>序列生成范式（预测未来信息）</a:t>
            </a:r>
          </a:p>
        </p:txBody>
      </p:sp>
    </p:spTree>
    <p:extLst>
      <p:ext uri="{BB962C8B-B14F-4D97-AF65-F5344CB8AC3E}">
        <p14:creationId xmlns:p14="http://schemas.microsoft.com/office/powerpoint/2010/main" val="255979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p:cNvGrpSpPr/>
          <p:nvPr/>
        </p:nvGrpSpPr>
        <p:grpSpPr>
          <a:xfrm>
            <a:off x="1617326" y="147430"/>
            <a:ext cx="1224000" cy="338554"/>
            <a:chOff x="2878968" y="162550"/>
            <a:chExt cx="1224000" cy="338554"/>
          </a:xfrm>
        </p:grpSpPr>
        <p:sp>
          <p:nvSpPr>
            <p:cNvPr id="6" name="矩形 5"/>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7" name="矩形 6"/>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8" name="矩形 7"/>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9" name="矩形 8"/>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10" name="图片 9">
            <a:extLst>
              <a:ext uri="{FF2B5EF4-FFF2-40B4-BE49-F238E27FC236}">
                <a16:creationId xmlns:a16="http://schemas.microsoft.com/office/drawing/2014/main" id="{DA805267-90D6-8F36-7213-FB9B3D8C2A9F}"/>
              </a:ext>
            </a:extLst>
          </p:cNvPr>
          <p:cNvPicPr>
            <a:picLocks noChangeAspect="1"/>
          </p:cNvPicPr>
          <p:nvPr/>
        </p:nvPicPr>
        <p:blipFill>
          <a:blip r:embed="rId3"/>
          <a:stretch>
            <a:fillRect/>
          </a:stretch>
        </p:blipFill>
        <p:spPr>
          <a:xfrm>
            <a:off x="140149" y="1253850"/>
            <a:ext cx="11911702" cy="435029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8"/>
          <p:cNvSpPr txBox="1"/>
          <p:nvPr/>
        </p:nvSpPr>
        <p:spPr>
          <a:xfrm>
            <a:off x="244801" y="738750"/>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Future Dreaming Module</a:t>
            </a:r>
            <a:endParaRPr lang="zh-CN" altLang="en-US" sz="1800" b="1" dirty="0"/>
          </a:p>
        </p:txBody>
      </p:sp>
      <p:sp>
        <p:nvSpPr>
          <p:cNvPr id="3" name="矩形 2"/>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p:cNvGrpSpPr/>
          <p:nvPr/>
        </p:nvGrpSpPr>
        <p:grpSpPr>
          <a:xfrm>
            <a:off x="1617326" y="147430"/>
            <a:ext cx="1224000" cy="338554"/>
            <a:chOff x="2878968" y="162550"/>
            <a:chExt cx="1224000" cy="338554"/>
          </a:xfrm>
        </p:grpSpPr>
        <p:sp>
          <p:nvSpPr>
            <p:cNvPr id="7" name="矩形 6"/>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12" name="图片 11">
            <a:extLst>
              <a:ext uri="{FF2B5EF4-FFF2-40B4-BE49-F238E27FC236}">
                <a16:creationId xmlns:a16="http://schemas.microsoft.com/office/drawing/2014/main" id="{83C9C0BE-33D4-95B7-F2DB-1F0CA24A433F}"/>
              </a:ext>
            </a:extLst>
          </p:cNvPr>
          <p:cNvPicPr>
            <a:picLocks noChangeAspect="1"/>
          </p:cNvPicPr>
          <p:nvPr/>
        </p:nvPicPr>
        <p:blipFill>
          <a:blip r:embed="rId3"/>
          <a:stretch>
            <a:fillRect/>
          </a:stretch>
        </p:blipFill>
        <p:spPr>
          <a:xfrm>
            <a:off x="1882569" y="1162928"/>
            <a:ext cx="8426860" cy="5532253"/>
          </a:xfrm>
          <a:prstGeom prst="rect">
            <a:avLst/>
          </a:prstGeom>
        </p:spPr>
      </p:pic>
      <p:pic>
        <p:nvPicPr>
          <p:cNvPr id="15" name="图片 14">
            <a:extLst>
              <a:ext uri="{FF2B5EF4-FFF2-40B4-BE49-F238E27FC236}">
                <a16:creationId xmlns:a16="http://schemas.microsoft.com/office/drawing/2014/main" id="{86A960CD-D6AF-FF0D-4EF0-83007AAC3F52}"/>
              </a:ext>
            </a:extLst>
          </p:cNvPr>
          <p:cNvPicPr>
            <a:picLocks noChangeAspect="1"/>
          </p:cNvPicPr>
          <p:nvPr/>
        </p:nvPicPr>
        <p:blipFill>
          <a:blip r:embed="rId4"/>
          <a:stretch>
            <a:fillRect/>
          </a:stretch>
        </p:blipFill>
        <p:spPr>
          <a:xfrm>
            <a:off x="1672424" y="6402261"/>
            <a:ext cx="1703721" cy="292920"/>
          </a:xfrm>
          <a:prstGeom prst="rect">
            <a:avLst/>
          </a:prstGeom>
        </p:spPr>
      </p:pic>
      <p:pic>
        <p:nvPicPr>
          <p:cNvPr id="23" name="图片 22">
            <a:extLst>
              <a:ext uri="{FF2B5EF4-FFF2-40B4-BE49-F238E27FC236}">
                <a16:creationId xmlns:a16="http://schemas.microsoft.com/office/drawing/2014/main" id="{553090E3-CC58-4844-2564-D3010C12D271}"/>
              </a:ext>
            </a:extLst>
          </p:cNvPr>
          <p:cNvPicPr>
            <a:picLocks noChangeAspect="1"/>
          </p:cNvPicPr>
          <p:nvPr/>
        </p:nvPicPr>
        <p:blipFill>
          <a:blip r:embed="rId5"/>
          <a:stretch>
            <a:fillRect/>
          </a:stretch>
        </p:blipFill>
        <p:spPr>
          <a:xfrm>
            <a:off x="3025528" y="5114443"/>
            <a:ext cx="2486887" cy="285293"/>
          </a:xfrm>
          <a:prstGeom prst="rect">
            <a:avLst/>
          </a:prstGeom>
        </p:spPr>
      </p:pic>
      <p:grpSp>
        <p:nvGrpSpPr>
          <p:cNvPr id="21" name="组合 20">
            <a:extLst>
              <a:ext uri="{FF2B5EF4-FFF2-40B4-BE49-F238E27FC236}">
                <a16:creationId xmlns:a16="http://schemas.microsoft.com/office/drawing/2014/main" id="{13445322-18F0-BAEB-D6B0-72C095F0473C}"/>
              </a:ext>
            </a:extLst>
          </p:cNvPr>
          <p:cNvGrpSpPr/>
          <p:nvPr/>
        </p:nvGrpSpPr>
        <p:grpSpPr>
          <a:xfrm>
            <a:off x="392243" y="4125847"/>
            <a:ext cx="3674165" cy="263737"/>
            <a:chOff x="650446" y="2394405"/>
            <a:chExt cx="6169863" cy="442882"/>
          </a:xfrm>
        </p:grpSpPr>
        <p:pic>
          <p:nvPicPr>
            <p:cNvPr id="17" name="图片 16">
              <a:extLst>
                <a:ext uri="{FF2B5EF4-FFF2-40B4-BE49-F238E27FC236}">
                  <a16:creationId xmlns:a16="http://schemas.microsoft.com/office/drawing/2014/main" id="{5FA04B2A-53B6-4140-B560-594CAA475F22}"/>
                </a:ext>
              </a:extLst>
            </p:cNvPr>
            <p:cNvPicPr>
              <a:picLocks noChangeAspect="1"/>
            </p:cNvPicPr>
            <p:nvPr/>
          </p:nvPicPr>
          <p:blipFill>
            <a:blip r:embed="rId6"/>
            <a:stretch>
              <a:fillRect/>
            </a:stretch>
          </p:blipFill>
          <p:spPr>
            <a:xfrm>
              <a:off x="650446" y="2394405"/>
              <a:ext cx="2085975" cy="438150"/>
            </a:xfrm>
            <a:prstGeom prst="rect">
              <a:avLst/>
            </a:prstGeom>
          </p:spPr>
        </p:pic>
        <p:pic>
          <p:nvPicPr>
            <p:cNvPr id="20" name="图片 19">
              <a:extLst>
                <a:ext uri="{FF2B5EF4-FFF2-40B4-BE49-F238E27FC236}">
                  <a16:creationId xmlns:a16="http://schemas.microsoft.com/office/drawing/2014/main" id="{C65A47B8-6836-B67B-5EF3-9A3D18AFA4F9}"/>
                </a:ext>
              </a:extLst>
            </p:cNvPr>
            <p:cNvPicPr>
              <a:picLocks noChangeAspect="1"/>
            </p:cNvPicPr>
            <p:nvPr/>
          </p:nvPicPr>
          <p:blipFill>
            <a:blip r:embed="rId7"/>
            <a:stretch>
              <a:fillRect/>
            </a:stretch>
          </p:blipFill>
          <p:spPr>
            <a:xfrm>
              <a:off x="2800198" y="2408602"/>
              <a:ext cx="4020111" cy="428685"/>
            </a:xfrm>
            <a:prstGeom prst="rect">
              <a:avLst/>
            </a:prstGeom>
          </p:spPr>
        </p:pic>
      </p:grpSp>
      <p:pic>
        <p:nvPicPr>
          <p:cNvPr id="25" name="图片 24">
            <a:extLst>
              <a:ext uri="{FF2B5EF4-FFF2-40B4-BE49-F238E27FC236}">
                <a16:creationId xmlns:a16="http://schemas.microsoft.com/office/drawing/2014/main" id="{3F0CECD1-A3DF-4AEF-78A3-DEE0AE54A39D}"/>
              </a:ext>
            </a:extLst>
          </p:cNvPr>
          <p:cNvPicPr>
            <a:picLocks noChangeAspect="1"/>
          </p:cNvPicPr>
          <p:nvPr/>
        </p:nvPicPr>
        <p:blipFill>
          <a:blip r:embed="rId8"/>
          <a:stretch>
            <a:fillRect/>
          </a:stretch>
        </p:blipFill>
        <p:spPr>
          <a:xfrm>
            <a:off x="3974563" y="6402261"/>
            <a:ext cx="4769167" cy="414988"/>
          </a:xfrm>
          <a:prstGeom prst="rect">
            <a:avLst/>
          </a:prstGeom>
        </p:spPr>
      </p:pic>
      <p:pic>
        <p:nvPicPr>
          <p:cNvPr id="27" name="图片 26">
            <a:extLst>
              <a:ext uri="{FF2B5EF4-FFF2-40B4-BE49-F238E27FC236}">
                <a16:creationId xmlns:a16="http://schemas.microsoft.com/office/drawing/2014/main" id="{1B8BB527-FA1A-A2C4-6A92-ACD17FEB16C0}"/>
              </a:ext>
            </a:extLst>
          </p:cNvPr>
          <p:cNvPicPr>
            <a:picLocks noChangeAspect="1"/>
          </p:cNvPicPr>
          <p:nvPr/>
        </p:nvPicPr>
        <p:blipFill>
          <a:blip r:embed="rId9"/>
          <a:stretch>
            <a:fillRect/>
          </a:stretch>
        </p:blipFill>
        <p:spPr>
          <a:xfrm>
            <a:off x="5771314" y="5257089"/>
            <a:ext cx="166421" cy="285293"/>
          </a:xfrm>
          <a:prstGeom prst="rect">
            <a:avLst/>
          </a:prstGeom>
        </p:spPr>
      </p:pic>
      <p:pic>
        <p:nvPicPr>
          <p:cNvPr id="29" name="图片 28">
            <a:extLst>
              <a:ext uri="{FF2B5EF4-FFF2-40B4-BE49-F238E27FC236}">
                <a16:creationId xmlns:a16="http://schemas.microsoft.com/office/drawing/2014/main" id="{090199DD-6346-07D6-96D2-CAD9EB82D97F}"/>
              </a:ext>
            </a:extLst>
          </p:cNvPr>
          <p:cNvPicPr>
            <a:picLocks noChangeAspect="1"/>
          </p:cNvPicPr>
          <p:nvPr/>
        </p:nvPicPr>
        <p:blipFill>
          <a:blip r:embed="rId10"/>
          <a:stretch>
            <a:fillRect/>
          </a:stretch>
        </p:blipFill>
        <p:spPr>
          <a:xfrm>
            <a:off x="4588575" y="5509593"/>
            <a:ext cx="363855" cy="308486"/>
          </a:xfrm>
          <a:prstGeom prst="rect">
            <a:avLst/>
          </a:prstGeom>
        </p:spPr>
      </p:pic>
      <p:pic>
        <p:nvPicPr>
          <p:cNvPr id="31" name="图片 30">
            <a:extLst>
              <a:ext uri="{FF2B5EF4-FFF2-40B4-BE49-F238E27FC236}">
                <a16:creationId xmlns:a16="http://schemas.microsoft.com/office/drawing/2014/main" id="{8E038498-EC8E-8C53-0195-4E8989802066}"/>
              </a:ext>
            </a:extLst>
          </p:cNvPr>
          <p:cNvPicPr>
            <a:picLocks noChangeAspect="1"/>
          </p:cNvPicPr>
          <p:nvPr/>
        </p:nvPicPr>
        <p:blipFill>
          <a:blip r:embed="rId11"/>
          <a:stretch>
            <a:fillRect/>
          </a:stretch>
        </p:blipFill>
        <p:spPr>
          <a:xfrm>
            <a:off x="7833360" y="4622052"/>
            <a:ext cx="3123247" cy="308088"/>
          </a:xfrm>
          <a:prstGeom prst="rect">
            <a:avLst/>
          </a:prstGeom>
        </p:spPr>
      </p:pic>
      <p:pic>
        <p:nvPicPr>
          <p:cNvPr id="33" name="图片 32">
            <a:extLst>
              <a:ext uri="{FF2B5EF4-FFF2-40B4-BE49-F238E27FC236}">
                <a16:creationId xmlns:a16="http://schemas.microsoft.com/office/drawing/2014/main" id="{1CAF8D3D-F983-58A3-E5C1-F22B539EA230}"/>
              </a:ext>
            </a:extLst>
          </p:cNvPr>
          <p:cNvPicPr>
            <a:picLocks noChangeAspect="1"/>
          </p:cNvPicPr>
          <p:nvPr/>
        </p:nvPicPr>
        <p:blipFill>
          <a:blip r:embed="rId12"/>
          <a:stretch>
            <a:fillRect/>
          </a:stretch>
        </p:blipFill>
        <p:spPr>
          <a:xfrm>
            <a:off x="6449242" y="4707516"/>
            <a:ext cx="689531" cy="308088"/>
          </a:xfrm>
          <a:prstGeom prst="rect">
            <a:avLst/>
          </a:prstGeom>
        </p:spPr>
      </p:pic>
      <p:pic>
        <p:nvPicPr>
          <p:cNvPr id="35" name="图片 34">
            <a:extLst>
              <a:ext uri="{FF2B5EF4-FFF2-40B4-BE49-F238E27FC236}">
                <a16:creationId xmlns:a16="http://schemas.microsoft.com/office/drawing/2014/main" id="{1F7E4CF9-E401-E1D6-ADE3-7C6ED27CCBBE}"/>
              </a:ext>
            </a:extLst>
          </p:cNvPr>
          <p:cNvPicPr>
            <a:picLocks noChangeAspect="1"/>
          </p:cNvPicPr>
          <p:nvPr/>
        </p:nvPicPr>
        <p:blipFill>
          <a:blip r:embed="rId13"/>
          <a:stretch>
            <a:fillRect/>
          </a:stretch>
        </p:blipFill>
        <p:spPr>
          <a:xfrm>
            <a:off x="5098023" y="2973986"/>
            <a:ext cx="673291" cy="285293"/>
          </a:xfrm>
          <a:prstGeom prst="rect">
            <a:avLst/>
          </a:prstGeom>
        </p:spPr>
      </p:pic>
      <p:pic>
        <p:nvPicPr>
          <p:cNvPr id="37" name="图片 36">
            <a:extLst>
              <a:ext uri="{FF2B5EF4-FFF2-40B4-BE49-F238E27FC236}">
                <a16:creationId xmlns:a16="http://schemas.microsoft.com/office/drawing/2014/main" id="{D86BB5E3-7A7E-DEB7-5FB2-03569720025C}"/>
              </a:ext>
            </a:extLst>
          </p:cNvPr>
          <p:cNvPicPr>
            <a:picLocks noChangeAspect="1"/>
          </p:cNvPicPr>
          <p:nvPr/>
        </p:nvPicPr>
        <p:blipFill>
          <a:blip r:embed="rId14"/>
          <a:stretch>
            <a:fillRect/>
          </a:stretch>
        </p:blipFill>
        <p:spPr>
          <a:xfrm>
            <a:off x="7862054" y="2797866"/>
            <a:ext cx="2950725" cy="322250"/>
          </a:xfrm>
          <a:prstGeom prst="rect">
            <a:avLst/>
          </a:prstGeom>
        </p:spPr>
      </p:pic>
      <p:pic>
        <p:nvPicPr>
          <p:cNvPr id="39" name="图片 38">
            <a:extLst>
              <a:ext uri="{FF2B5EF4-FFF2-40B4-BE49-F238E27FC236}">
                <a16:creationId xmlns:a16="http://schemas.microsoft.com/office/drawing/2014/main" id="{CDD6CBA9-FA7C-8D91-1728-85227DF92240}"/>
              </a:ext>
            </a:extLst>
          </p:cNvPr>
          <p:cNvPicPr>
            <a:picLocks noChangeAspect="1"/>
          </p:cNvPicPr>
          <p:nvPr/>
        </p:nvPicPr>
        <p:blipFill>
          <a:blip r:embed="rId15"/>
          <a:stretch>
            <a:fillRect/>
          </a:stretch>
        </p:blipFill>
        <p:spPr>
          <a:xfrm>
            <a:off x="8593359" y="3257198"/>
            <a:ext cx="3446242" cy="244222"/>
          </a:xfrm>
          <a:prstGeom prst="rect">
            <a:avLst/>
          </a:prstGeom>
        </p:spPr>
      </p:pic>
      <p:pic>
        <p:nvPicPr>
          <p:cNvPr id="41" name="图片 40">
            <a:extLst>
              <a:ext uri="{FF2B5EF4-FFF2-40B4-BE49-F238E27FC236}">
                <a16:creationId xmlns:a16="http://schemas.microsoft.com/office/drawing/2014/main" id="{51BB116F-99EC-89B5-39BD-E6F7ADE8AE67}"/>
              </a:ext>
            </a:extLst>
          </p:cNvPr>
          <p:cNvPicPr>
            <a:picLocks noChangeAspect="1"/>
          </p:cNvPicPr>
          <p:nvPr/>
        </p:nvPicPr>
        <p:blipFill>
          <a:blip r:embed="rId16"/>
          <a:stretch>
            <a:fillRect/>
          </a:stretch>
        </p:blipFill>
        <p:spPr>
          <a:xfrm>
            <a:off x="4870935" y="1217596"/>
            <a:ext cx="2486887" cy="300254"/>
          </a:xfrm>
          <a:prstGeom prst="rect">
            <a:avLst/>
          </a:prstGeom>
        </p:spPr>
      </p:pic>
      <p:pic>
        <p:nvPicPr>
          <p:cNvPr id="43" name="图片 42">
            <a:extLst>
              <a:ext uri="{FF2B5EF4-FFF2-40B4-BE49-F238E27FC236}">
                <a16:creationId xmlns:a16="http://schemas.microsoft.com/office/drawing/2014/main" id="{DDB5F0D8-5E9B-C289-97A0-E93DB0F87ADE}"/>
              </a:ext>
            </a:extLst>
          </p:cNvPr>
          <p:cNvPicPr>
            <a:picLocks noChangeAspect="1"/>
          </p:cNvPicPr>
          <p:nvPr/>
        </p:nvPicPr>
        <p:blipFill>
          <a:blip r:embed="rId17"/>
          <a:stretch>
            <a:fillRect/>
          </a:stretch>
        </p:blipFill>
        <p:spPr>
          <a:xfrm>
            <a:off x="8392147" y="2359323"/>
            <a:ext cx="703165" cy="269819"/>
          </a:xfrm>
          <a:prstGeom prst="rect">
            <a:avLst/>
          </a:prstGeom>
        </p:spPr>
      </p:pic>
      <p:pic>
        <p:nvPicPr>
          <p:cNvPr id="45" name="图片 44">
            <a:extLst>
              <a:ext uri="{FF2B5EF4-FFF2-40B4-BE49-F238E27FC236}">
                <a16:creationId xmlns:a16="http://schemas.microsoft.com/office/drawing/2014/main" id="{7B32BB81-9475-2CC3-DD52-D12218273E62}"/>
              </a:ext>
            </a:extLst>
          </p:cNvPr>
          <p:cNvPicPr>
            <a:picLocks noChangeAspect="1"/>
          </p:cNvPicPr>
          <p:nvPr/>
        </p:nvPicPr>
        <p:blipFill>
          <a:blip r:embed="rId18"/>
          <a:stretch>
            <a:fillRect/>
          </a:stretch>
        </p:blipFill>
        <p:spPr>
          <a:xfrm>
            <a:off x="3082499" y="2367127"/>
            <a:ext cx="587292" cy="27896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p:cNvGrpSpPr/>
          <p:nvPr/>
        </p:nvGrpSpPr>
        <p:grpSpPr>
          <a:xfrm>
            <a:off x="1617326" y="147430"/>
            <a:ext cx="1224000" cy="338554"/>
            <a:chOff x="2878968" y="162550"/>
            <a:chExt cx="1224000" cy="338554"/>
          </a:xfrm>
        </p:grpSpPr>
        <p:sp>
          <p:nvSpPr>
            <p:cNvPr id="7" name="矩形 6"/>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10" name="图片 9">
            <a:extLst>
              <a:ext uri="{FF2B5EF4-FFF2-40B4-BE49-F238E27FC236}">
                <a16:creationId xmlns:a16="http://schemas.microsoft.com/office/drawing/2014/main" id="{EF4C00C4-23CF-98F7-D92B-CB18D9486FDF}"/>
              </a:ext>
            </a:extLst>
          </p:cNvPr>
          <p:cNvPicPr>
            <a:picLocks noChangeAspect="1"/>
          </p:cNvPicPr>
          <p:nvPr/>
        </p:nvPicPr>
        <p:blipFill>
          <a:blip r:embed="rId3"/>
          <a:stretch>
            <a:fillRect/>
          </a:stretch>
        </p:blipFill>
        <p:spPr>
          <a:xfrm>
            <a:off x="2461218" y="1532607"/>
            <a:ext cx="7977589" cy="4550463"/>
          </a:xfrm>
          <a:prstGeom prst="rect">
            <a:avLst/>
          </a:prstGeom>
        </p:spPr>
      </p:pic>
      <p:sp>
        <p:nvSpPr>
          <p:cNvPr id="2" name="内容占位符 8">
            <a:extLst>
              <a:ext uri="{FF2B5EF4-FFF2-40B4-BE49-F238E27FC236}">
                <a16:creationId xmlns:a16="http://schemas.microsoft.com/office/drawing/2014/main" id="{432D6514-020A-1F7D-D1FF-AAF33FD39F1A}"/>
              </a:ext>
            </a:extLst>
          </p:cNvPr>
          <p:cNvSpPr txBox="1"/>
          <p:nvPr/>
        </p:nvSpPr>
        <p:spPr>
          <a:xfrm>
            <a:off x="244801" y="738750"/>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Temporal Attention</a:t>
            </a:r>
            <a:endParaRPr lang="zh-CN" altLang="en-US" sz="1800" b="1" dirty="0"/>
          </a:p>
        </p:txBody>
      </p:sp>
      <p:pic>
        <p:nvPicPr>
          <p:cNvPr id="9" name="图片 8">
            <a:extLst>
              <a:ext uri="{FF2B5EF4-FFF2-40B4-BE49-F238E27FC236}">
                <a16:creationId xmlns:a16="http://schemas.microsoft.com/office/drawing/2014/main" id="{55166D58-2271-67E6-02E5-43740CCBC98D}"/>
              </a:ext>
            </a:extLst>
          </p:cNvPr>
          <p:cNvPicPr>
            <a:picLocks noChangeAspect="1"/>
          </p:cNvPicPr>
          <p:nvPr/>
        </p:nvPicPr>
        <p:blipFill>
          <a:blip r:embed="rId4"/>
          <a:stretch>
            <a:fillRect/>
          </a:stretch>
        </p:blipFill>
        <p:spPr>
          <a:xfrm>
            <a:off x="309358" y="1245579"/>
            <a:ext cx="3146561" cy="302268"/>
          </a:xfrm>
          <a:prstGeom prst="rect">
            <a:avLst/>
          </a:prstGeom>
        </p:spPr>
      </p:pic>
      <p:pic>
        <p:nvPicPr>
          <p:cNvPr id="13" name="图片 12">
            <a:extLst>
              <a:ext uri="{FF2B5EF4-FFF2-40B4-BE49-F238E27FC236}">
                <a16:creationId xmlns:a16="http://schemas.microsoft.com/office/drawing/2014/main" id="{3CB2E0B4-59EA-4605-65BC-8BFD08A30DA4}"/>
              </a:ext>
            </a:extLst>
          </p:cNvPr>
          <p:cNvPicPr>
            <a:picLocks noChangeAspect="1"/>
          </p:cNvPicPr>
          <p:nvPr/>
        </p:nvPicPr>
        <p:blipFill>
          <a:blip r:embed="rId5"/>
          <a:stretch>
            <a:fillRect/>
          </a:stretch>
        </p:blipFill>
        <p:spPr>
          <a:xfrm>
            <a:off x="6822995" y="1261470"/>
            <a:ext cx="3302350" cy="311636"/>
          </a:xfrm>
          <a:prstGeom prst="rect">
            <a:avLst/>
          </a:prstGeom>
        </p:spPr>
      </p:pic>
      <p:pic>
        <p:nvPicPr>
          <p:cNvPr id="15" name="图片 14">
            <a:extLst>
              <a:ext uri="{FF2B5EF4-FFF2-40B4-BE49-F238E27FC236}">
                <a16:creationId xmlns:a16="http://schemas.microsoft.com/office/drawing/2014/main" id="{85F81741-6C5A-CEB0-CB7E-6E764CBEE48F}"/>
              </a:ext>
            </a:extLst>
          </p:cNvPr>
          <p:cNvPicPr>
            <a:picLocks noChangeAspect="1"/>
          </p:cNvPicPr>
          <p:nvPr/>
        </p:nvPicPr>
        <p:blipFill>
          <a:blip r:embed="rId6"/>
          <a:stretch>
            <a:fillRect/>
          </a:stretch>
        </p:blipFill>
        <p:spPr>
          <a:xfrm>
            <a:off x="3656972" y="1245579"/>
            <a:ext cx="2793041" cy="316306"/>
          </a:xfrm>
          <a:prstGeom prst="rect">
            <a:avLst/>
          </a:prstGeom>
        </p:spPr>
      </p:pic>
      <p:pic>
        <p:nvPicPr>
          <p:cNvPr id="17" name="图片 16">
            <a:extLst>
              <a:ext uri="{FF2B5EF4-FFF2-40B4-BE49-F238E27FC236}">
                <a16:creationId xmlns:a16="http://schemas.microsoft.com/office/drawing/2014/main" id="{1587620A-BFA3-50F5-5D11-36DAE6C4D91F}"/>
              </a:ext>
            </a:extLst>
          </p:cNvPr>
          <p:cNvPicPr>
            <a:picLocks noChangeAspect="1"/>
          </p:cNvPicPr>
          <p:nvPr/>
        </p:nvPicPr>
        <p:blipFill>
          <a:blip r:embed="rId7"/>
          <a:stretch>
            <a:fillRect/>
          </a:stretch>
        </p:blipFill>
        <p:spPr>
          <a:xfrm>
            <a:off x="244801" y="3401756"/>
            <a:ext cx="3618539" cy="305298"/>
          </a:xfrm>
          <a:prstGeom prst="rect">
            <a:avLst/>
          </a:prstGeom>
        </p:spPr>
      </p:pic>
      <p:pic>
        <p:nvPicPr>
          <p:cNvPr id="20" name="图片 19">
            <a:extLst>
              <a:ext uri="{FF2B5EF4-FFF2-40B4-BE49-F238E27FC236}">
                <a16:creationId xmlns:a16="http://schemas.microsoft.com/office/drawing/2014/main" id="{FE9B6C6B-6575-C5B8-D354-23B76D12D004}"/>
              </a:ext>
            </a:extLst>
          </p:cNvPr>
          <p:cNvPicPr>
            <a:picLocks noChangeAspect="1"/>
          </p:cNvPicPr>
          <p:nvPr/>
        </p:nvPicPr>
        <p:blipFill>
          <a:blip r:embed="rId8"/>
          <a:stretch>
            <a:fillRect/>
          </a:stretch>
        </p:blipFill>
        <p:spPr>
          <a:xfrm>
            <a:off x="244801" y="3967580"/>
            <a:ext cx="3717599" cy="266581"/>
          </a:xfrm>
          <a:prstGeom prst="rect">
            <a:avLst/>
          </a:prstGeom>
        </p:spPr>
      </p:pic>
      <p:sp>
        <p:nvSpPr>
          <p:cNvPr id="22" name="文本框 21">
            <a:extLst>
              <a:ext uri="{FF2B5EF4-FFF2-40B4-BE49-F238E27FC236}">
                <a16:creationId xmlns:a16="http://schemas.microsoft.com/office/drawing/2014/main" id="{1218E45C-2485-56E6-136B-62D636AD23D4}"/>
              </a:ext>
            </a:extLst>
          </p:cNvPr>
          <p:cNvSpPr txBox="1"/>
          <p:nvPr/>
        </p:nvSpPr>
        <p:spPr>
          <a:xfrm>
            <a:off x="244801" y="5927092"/>
            <a:ext cx="11756699" cy="79348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altLang="zh-CN" sz="1600" dirty="0"/>
              <a:t>Temporal Self-Attention</a:t>
            </a:r>
            <a:r>
              <a:rPr lang="zh-CN" altLang="en-US" sz="1600" dirty="0"/>
              <a:t>负责在三个时刻间建立全局关系，过滤时序无关的噪声信息。</a:t>
            </a:r>
            <a:endParaRPr lang="en-US" altLang="zh-CN" sz="1600" dirty="0"/>
          </a:p>
          <a:p>
            <a:pPr marL="285750" indent="-285750">
              <a:lnSpc>
                <a:spcPct val="150000"/>
              </a:lnSpc>
              <a:buFont typeface="Arial" panose="020B0604020202020204" pitchFamily="34" charset="0"/>
              <a:buChar char="•"/>
            </a:pPr>
            <a:r>
              <a:rPr lang="en-US" altLang="zh-CN" sz="1600" dirty="0"/>
              <a:t>Temporal Cross-Attention</a:t>
            </a:r>
            <a:r>
              <a:rPr lang="zh-CN" altLang="en-US" sz="1600" dirty="0"/>
              <a:t>负责持续优化目标查询表示。</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BFE31-801C-81FC-AE5E-2DC70901F7E4}"/>
            </a:ext>
          </a:extLst>
        </p:cNvPr>
        <p:cNvGrpSpPr/>
        <p:nvPr/>
      </p:nvGrpSpPr>
      <p:grpSpPr>
        <a:xfrm>
          <a:off x="0" y="0"/>
          <a:ext cx="0" cy="0"/>
          <a:chOff x="0" y="0"/>
          <a:chExt cx="0" cy="0"/>
        </a:xfrm>
      </p:grpSpPr>
      <p:sp>
        <p:nvSpPr>
          <p:cNvPr id="3" name="矩形 2">
            <a:extLst>
              <a:ext uri="{FF2B5EF4-FFF2-40B4-BE49-F238E27FC236}">
                <a16:creationId xmlns:a16="http://schemas.microsoft.com/office/drawing/2014/main" id="{E9E36BEB-A878-C6EE-3DDD-9BC1281871C0}"/>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604B67C3-63F2-DE1B-0B78-367BBA3FF82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53FD6D32-0E32-CD70-60DE-CDD29153866C}"/>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FB5B82FD-254F-6D96-231E-94CDF6350E2F}"/>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289DC33B-5571-CB45-29C4-E89EDA5DBD61}"/>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ABF2604A-4F52-F614-8E53-5DD220887B8C}"/>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DEC01B65-4C31-645C-834B-98DFECD4E2E2}"/>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15" name="图片 14">
            <a:extLst>
              <a:ext uri="{FF2B5EF4-FFF2-40B4-BE49-F238E27FC236}">
                <a16:creationId xmlns:a16="http://schemas.microsoft.com/office/drawing/2014/main" id="{F6A445A1-1669-650F-D95C-2839B40F91EB}"/>
              </a:ext>
            </a:extLst>
          </p:cNvPr>
          <p:cNvPicPr>
            <a:picLocks noChangeAspect="1"/>
          </p:cNvPicPr>
          <p:nvPr/>
        </p:nvPicPr>
        <p:blipFill>
          <a:blip r:embed="rId3"/>
          <a:stretch>
            <a:fillRect/>
          </a:stretch>
        </p:blipFill>
        <p:spPr>
          <a:xfrm>
            <a:off x="1538080" y="2054957"/>
            <a:ext cx="8190569" cy="3925726"/>
          </a:xfrm>
          <a:prstGeom prst="rect">
            <a:avLst/>
          </a:prstGeom>
        </p:spPr>
      </p:pic>
      <p:sp>
        <p:nvSpPr>
          <p:cNvPr id="2" name="内容占位符 8">
            <a:extLst>
              <a:ext uri="{FF2B5EF4-FFF2-40B4-BE49-F238E27FC236}">
                <a16:creationId xmlns:a16="http://schemas.microsoft.com/office/drawing/2014/main" id="{D10F6E69-B2AF-82DC-0F7F-572D43EA97D0}"/>
              </a:ext>
            </a:extLst>
          </p:cNvPr>
          <p:cNvSpPr txBox="1"/>
          <p:nvPr/>
        </p:nvSpPr>
        <p:spPr>
          <a:xfrm>
            <a:off x="244801" y="738750"/>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Decoder</a:t>
            </a:r>
            <a:endParaRPr lang="zh-CN" altLang="en-US" sz="1800" b="1" dirty="0"/>
          </a:p>
        </p:txBody>
      </p:sp>
      <p:sp>
        <p:nvSpPr>
          <p:cNvPr id="4" name="文本框 3">
            <a:extLst>
              <a:ext uri="{FF2B5EF4-FFF2-40B4-BE49-F238E27FC236}">
                <a16:creationId xmlns:a16="http://schemas.microsoft.com/office/drawing/2014/main" id="{A3ACDAD7-D912-A1BD-E451-F4F2C32E8C27}"/>
              </a:ext>
            </a:extLst>
          </p:cNvPr>
          <p:cNvSpPr txBox="1"/>
          <p:nvPr/>
        </p:nvSpPr>
        <p:spPr>
          <a:xfrm>
            <a:off x="280298" y="1261470"/>
            <a:ext cx="11756699" cy="79348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1600" dirty="0"/>
              <a:t>参考自动驾驶中的运动预测，目标车辆可能的多种运动路径，每种可能性都有相应的概率，需要基于概率选择最可能的轨迹。</a:t>
            </a:r>
            <a:endParaRPr lang="en-US" altLang="zh-CN" sz="1600" dirty="0"/>
          </a:p>
          <a:p>
            <a:pPr marL="285750" indent="-285750">
              <a:lnSpc>
                <a:spcPct val="150000"/>
              </a:lnSpc>
              <a:buFont typeface="Arial" panose="020B0604020202020204" pitchFamily="34" charset="0"/>
              <a:buChar char="•"/>
            </a:pPr>
            <a:r>
              <a:rPr lang="zh-CN" altLang="en-US" sz="1600" dirty="0"/>
              <a:t>双分支预测：分类分支负责预测每种未来情况的概率分数，回归分支负责预测每种情况下的目标位置。</a:t>
            </a:r>
          </a:p>
        </p:txBody>
      </p:sp>
      <p:pic>
        <p:nvPicPr>
          <p:cNvPr id="10" name="图片 9">
            <a:extLst>
              <a:ext uri="{FF2B5EF4-FFF2-40B4-BE49-F238E27FC236}">
                <a16:creationId xmlns:a16="http://schemas.microsoft.com/office/drawing/2014/main" id="{087AD376-7DAA-56A4-3F0C-BFFD10FC6618}"/>
              </a:ext>
            </a:extLst>
          </p:cNvPr>
          <p:cNvPicPr>
            <a:picLocks noChangeAspect="1"/>
          </p:cNvPicPr>
          <p:nvPr/>
        </p:nvPicPr>
        <p:blipFill>
          <a:blip r:embed="rId4"/>
          <a:stretch>
            <a:fillRect/>
          </a:stretch>
        </p:blipFill>
        <p:spPr>
          <a:xfrm>
            <a:off x="6392980" y="2163509"/>
            <a:ext cx="4252160" cy="347802"/>
          </a:xfrm>
          <a:prstGeom prst="rect">
            <a:avLst/>
          </a:prstGeom>
        </p:spPr>
      </p:pic>
      <p:pic>
        <p:nvPicPr>
          <p:cNvPr id="13" name="图片 12">
            <a:extLst>
              <a:ext uri="{FF2B5EF4-FFF2-40B4-BE49-F238E27FC236}">
                <a16:creationId xmlns:a16="http://schemas.microsoft.com/office/drawing/2014/main" id="{1A451BBD-895A-4FCA-124B-A0EFF818E591}"/>
              </a:ext>
            </a:extLst>
          </p:cNvPr>
          <p:cNvPicPr>
            <a:picLocks noChangeAspect="1"/>
          </p:cNvPicPr>
          <p:nvPr/>
        </p:nvPicPr>
        <p:blipFill>
          <a:blip r:embed="rId5"/>
          <a:stretch>
            <a:fillRect/>
          </a:stretch>
        </p:blipFill>
        <p:spPr>
          <a:xfrm>
            <a:off x="5644931" y="2662667"/>
            <a:ext cx="1270356" cy="338260"/>
          </a:xfrm>
          <a:prstGeom prst="rect">
            <a:avLst/>
          </a:prstGeom>
        </p:spPr>
      </p:pic>
      <p:pic>
        <p:nvPicPr>
          <p:cNvPr id="16" name="图片 15">
            <a:extLst>
              <a:ext uri="{FF2B5EF4-FFF2-40B4-BE49-F238E27FC236}">
                <a16:creationId xmlns:a16="http://schemas.microsoft.com/office/drawing/2014/main" id="{66C3AF10-6F86-A771-8DC5-0A79301DA8F7}"/>
              </a:ext>
            </a:extLst>
          </p:cNvPr>
          <p:cNvPicPr>
            <a:picLocks noChangeAspect="1"/>
          </p:cNvPicPr>
          <p:nvPr/>
        </p:nvPicPr>
        <p:blipFill>
          <a:blip r:embed="rId6"/>
          <a:stretch>
            <a:fillRect/>
          </a:stretch>
        </p:blipFill>
        <p:spPr>
          <a:xfrm>
            <a:off x="5626904" y="5116573"/>
            <a:ext cx="1288383" cy="327952"/>
          </a:xfrm>
          <a:prstGeom prst="rect">
            <a:avLst/>
          </a:prstGeom>
        </p:spPr>
      </p:pic>
      <p:sp>
        <p:nvSpPr>
          <p:cNvPr id="20" name="文本框 19">
            <a:extLst>
              <a:ext uri="{FF2B5EF4-FFF2-40B4-BE49-F238E27FC236}">
                <a16:creationId xmlns:a16="http://schemas.microsoft.com/office/drawing/2014/main" id="{2EDB2C7F-848A-FA20-A304-62EBF0522021}"/>
              </a:ext>
            </a:extLst>
          </p:cNvPr>
          <p:cNvSpPr txBox="1"/>
          <p:nvPr/>
        </p:nvSpPr>
        <p:spPr>
          <a:xfrm>
            <a:off x="284890" y="5901694"/>
            <a:ext cx="11756699" cy="793487"/>
          </a:xfrm>
          <a:prstGeom prst="rect">
            <a:avLst/>
          </a:prstGeom>
          <a:noFill/>
        </p:spPr>
        <p:txBody>
          <a:bodyPr wrap="square">
            <a:spAutoFit/>
          </a:bodyPr>
          <a:lstStyle/>
          <a:p>
            <a:pPr marL="285750" indent="-285750">
              <a:lnSpc>
                <a:spcPct val="150000"/>
              </a:lnSpc>
              <a:buFont typeface="Arial" panose="020B0604020202020204" pitchFamily="34" charset="0"/>
              <a:buChar char="•"/>
            </a:pPr>
            <a:r>
              <a:rPr lang="zh-CN" altLang="en-US" sz="1600" dirty="0"/>
              <a:t>训练时，每个预测</a:t>
            </a:r>
            <a:r>
              <a:rPr lang="en-US" altLang="zh-CN" sz="1600" dirty="0"/>
              <a:t>box</a:t>
            </a:r>
            <a:r>
              <a:rPr lang="zh-CN" altLang="en-US" sz="1600" dirty="0"/>
              <a:t>与</a:t>
            </a:r>
            <a:r>
              <a:rPr lang="en-US" altLang="zh-CN" sz="1600" dirty="0" err="1"/>
              <a:t>gt</a:t>
            </a:r>
            <a:r>
              <a:rPr lang="zh-CN" altLang="en-US" sz="1600" dirty="0"/>
              <a:t>计算</a:t>
            </a:r>
            <a:r>
              <a:rPr lang="en-US" altLang="zh-CN" sz="1600" dirty="0" err="1"/>
              <a:t>GIoU</a:t>
            </a:r>
            <a:r>
              <a:rPr lang="zh-CN" altLang="en-US" sz="1600" dirty="0"/>
              <a:t>，</a:t>
            </a:r>
            <a:r>
              <a:rPr lang="en-US" altLang="zh-CN" sz="1600" dirty="0" err="1"/>
              <a:t>GIoU</a:t>
            </a:r>
            <a:r>
              <a:rPr lang="zh-CN" altLang="en-US" sz="1600" dirty="0"/>
              <a:t>最大的预测被选为最优匹配，最优预测获得概率标签</a:t>
            </a:r>
            <a:r>
              <a:rPr lang="en-US" altLang="zh-CN" sz="1600" dirty="0"/>
              <a:t>1</a:t>
            </a:r>
            <a:r>
              <a:rPr lang="zh-CN" altLang="en-US" sz="1600" dirty="0"/>
              <a:t>，其他为</a:t>
            </a:r>
            <a:r>
              <a:rPr lang="en-US" altLang="zh-CN" sz="1600" dirty="0"/>
              <a:t>0</a:t>
            </a:r>
            <a:r>
              <a:rPr lang="zh-CN" altLang="en-US" sz="1600" dirty="0"/>
              <a:t>。</a:t>
            </a:r>
            <a:endParaRPr lang="en-US" altLang="zh-CN" sz="1600" dirty="0"/>
          </a:p>
          <a:p>
            <a:pPr marL="285750" indent="-285750">
              <a:lnSpc>
                <a:spcPct val="150000"/>
              </a:lnSpc>
              <a:buFont typeface="Arial" panose="020B0604020202020204" pitchFamily="34" charset="0"/>
              <a:buChar char="•"/>
            </a:pPr>
            <a:r>
              <a:rPr lang="zh-CN" altLang="en-US" sz="1600" dirty="0"/>
              <a:t>使用交叉熵损失监督概率预测，使用</a:t>
            </a:r>
            <a:r>
              <a:rPr lang="en-US" altLang="zh-CN" sz="1600" dirty="0"/>
              <a:t>L1</a:t>
            </a:r>
            <a:r>
              <a:rPr lang="zh-CN" altLang="en-US" sz="1600" dirty="0"/>
              <a:t>损失和</a:t>
            </a:r>
            <a:r>
              <a:rPr lang="en-US" altLang="zh-CN" sz="1600" dirty="0" err="1"/>
              <a:t>GIoU</a:t>
            </a:r>
            <a:r>
              <a:rPr lang="zh-CN" altLang="en-US" sz="1600" dirty="0"/>
              <a:t>损失监督位置预测。</a:t>
            </a:r>
            <a:endParaRPr lang="en-US" altLang="zh-CN" sz="1600" dirty="0"/>
          </a:p>
        </p:txBody>
      </p:sp>
      <p:sp>
        <p:nvSpPr>
          <p:cNvPr id="22" name="文本框 21">
            <a:extLst>
              <a:ext uri="{FF2B5EF4-FFF2-40B4-BE49-F238E27FC236}">
                <a16:creationId xmlns:a16="http://schemas.microsoft.com/office/drawing/2014/main" id="{717FC186-2B6B-E35D-A7F4-90A6EC37E9AD}"/>
              </a:ext>
            </a:extLst>
          </p:cNvPr>
          <p:cNvSpPr txBox="1"/>
          <p:nvPr/>
        </p:nvSpPr>
        <p:spPr>
          <a:xfrm>
            <a:off x="9713861" y="3649154"/>
            <a:ext cx="2323136" cy="830997"/>
          </a:xfrm>
          <a:prstGeom prst="rect">
            <a:avLst/>
          </a:prstGeom>
          <a:noFill/>
        </p:spPr>
        <p:txBody>
          <a:bodyPr wrap="square">
            <a:spAutoFit/>
          </a:bodyPr>
          <a:lstStyle/>
          <a:p>
            <a:r>
              <a:rPr lang="zh-CN" altLang="en-US" sz="1600" dirty="0"/>
              <a:t>连接三个时刻概率最高的预测，得到最佳目标轨迹。</a:t>
            </a:r>
          </a:p>
        </p:txBody>
      </p:sp>
    </p:spTree>
    <p:extLst>
      <p:ext uri="{BB962C8B-B14F-4D97-AF65-F5344CB8AC3E}">
        <p14:creationId xmlns:p14="http://schemas.microsoft.com/office/powerpoint/2010/main" val="3090813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8"/>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Implementation Details</a:t>
            </a:r>
            <a:endParaRPr lang="zh-CN" altLang="en-US" sz="1800" b="1" dirty="0"/>
          </a:p>
        </p:txBody>
      </p:sp>
      <p:sp>
        <p:nvSpPr>
          <p:cNvPr id="2" name="文本框 1"/>
          <p:cNvSpPr txBox="1"/>
          <p:nvPr/>
        </p:nvSpPr>
        <p:spPr>
          <a:xfrm>
            <a:off x="244802" y="1283282"/>
            <a:ext cx="11702396" cy="5333191"/>
          </a:xfrm>
          <a:prstGeom prst="rect">
            <a:avLst/>
          </a:prstGeom>
          <a:noFill/>
        </p:spPr>
        <p:txBody>
          <a:bodyPr wrap="square">
            <a:spAutoFit/>
          </a:bodyPr>
          <a:lstStyle/>
          <a:p>
            <a:pPr marL="285750" indent="-285750">
              <a:lnSpc>
                <a:spcPct val="150000"/>
              </a:lnSpc>
              <a:spcBef>
                <a:spcPts val="600"/>
              </a:spcBef>
              <a:buFont typeface="Arial" panose="020B0604020202020204" pitchFamily="34" charset="0"/>
              <a:buChar char="•"/>
            </a:pPr>
            <a:r>
              <a:rPr lang="zh-CN" altLang="en-US" sz="1600" dirty="0"/>
              <a:t>训练时，采样</a:t>
            </a:r>
            <a:r>
              <a:rPr lang="en-US" altLang="zh-CN" sz="1600" dirty="0"/>
              <a:t>1</a:t>
            </a:r>
            <a:r>
              <a:rPr lang="zh-CN" altLang="en-US" sz="1600" dirty="0"/>
              <a:t>帧模板和连续的</a:t>
            </a:r>
            <a:r>
              <a:rPr lang="en-US" altLang="zh-CN" sz="1600" dirty="0"/>
              <a:t>3</a:t>
            </a:r>
            <a:r>
              <a:rPr lang="zh-CN" altLang="en-US" sz="1600" dirty="0"/>
              <a:t>帧搜索图像。</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损失函数：</a:t>
            </a:r>
            <a:endParaRPr lang="en-US" altLang="zh-CN" sz="1600" dirty="0"/>
          </a:p>
          <a:p>
            <a:pPr marL="285750" indent="-285750">
              <a:lnSpc>
                <a:spcPct val="150000"/>
              </a:lnSpc>
              <a:spcBef>
                <a:spcPts val="600"/>
              </a:spcBef>
              <a:buFont typeface="Arial" panose="020B0604020202020204" pitchFamily="34" charset="0"/>
              <a:buChar char="•"/>
            </a:pPr>
            <a:endParaRPr lang="en-US" altLang="zh-CN" sz="1600" dirty="0"/>
          </a:p>
          <a:p>
            <a:pPr marL="285750" indent="-285750">
              <a:lnSpc>
                <a:spcPct val="150000"/>
              </a:lnSpc>
              <a:spcBef>
                <a:spcPts val="600"/>
              </a:spcBef>
              <a:buFont typeface="Arial" panose="020B0604020202020204" pitchFamily="34" charset="0"/>
              <a:buChar char="•"/>
            </a:pPr>
            <a:r>
              <a:rPr lang="en-US" altLang="zh-CN" sz="1600" dirty="0" err="1"/>
              <a:t>ViT</a:t>
            </a:r>
            <a:r>
              <a:rPr lang="en-US" altLang="zh-CN" sz="1600" dirty="0"/>
              <a:t>-Base</a:t>
            </a:r>
            <a:r>
              <a:rPr lang="zh-CN" altLang="en-US" sz="1600" dirty="0"/>
              <a:t>的</a:t>
            </a:r>
            <a:r>
              <a:rPr lang="en-US" altLang="zh-CN" sz="1600" dirty="0"/>
              <a:t>4</a:t>
            </a:r>
            <a:r>
              <a:rPr lang="zh-CN" altLang="en-US" sz="1600" dirty="0"/>
              <a:t>个</a:t>
            </a:r>
            <a:r>
              <a:rPr lang="en-US" altLang="zh-CN" sz="1600" dirty="0"/>
              <a:t>stage</a:t>
            </a:r>
            <a:r>
              <a:rPr lang="zh-CN" altLang="en-US" sz="1600" dirty="0"/>
              <a:t>分别包含</a:t>
            </a:r>
            <a:r>
              <a:rPr lang="en-US" altLang="zh-CN" sz="1600" dirty="0"/>
              <a:t>[2,2,6,2]</a:t>
            </a:r>
            <a:r>
              <a:rPr lang="zh-CN" altLang="en-US" sz="1600" dirty="0"/>
              <a:t>个编码器层，共</a:t>
            </a:r>
            <a:r>
              <a:rPr lang="en-US" altLang="zh-CN" sz="1600" dirty="0"/>
              <a:t>12</a:t>
            </a:r>
            <a:r>
              <a:rPr lang="zh-CN" altLang="en-US" sz="1600" dirty="0"/>
              <a:t>层；</a:t>
            </a:r>
            <a:r>
              <a:rPr lang="en-US" altLang="zh-CN" sz="1600" dirty="0" err="1"/>
              <a:t>ViT</a:t>
            </a:r>
            <a:r>
              <a:rPr lang="en-US" altLang="zh-CN" sz="1600" dirty="0"/>
              <a:t>-Large</a:t>
            </a:r>
            <a:r>
              <a:rPr lang="zh-CN" altLang="en-US" sz="1600" dirty="0"/>
              <a:t>的</a:t>
            </a:r>
            <a:r>
              <a:rPr lang="en-US" altLang="zh-CN" sz="1600" dirty="0"/>
              <a:t>4</a:t>
            </a:r>
            <a:r>
              <a:rPr lang="zh-CN" altLang="en-US" sz="1600" dirty="0"/>
              <a:t>个</a:t>
            </a:r>
            <a:r>
              <a:rPr lang="en-US" altLang="zh-CN" sz="1600" dirty="0"/>
              <a:t>stage</a:t>
            </a:r>
            <a:r>
              <a:rPr lang="zh-CN" altLang="en-US" sz="1600" dirty="0"/>
              <a:t>分别包含</a:t>
            </a:r>
            <a:r>
              <a:rPr lang="en-US" altLang="zh-CN" sz="1600" dirty="0"/>
              <a:t>[4,4,12,4]</a:t>
            </a:r>
            <a:r>
              <a:rPr lang="zh-CN" altLang="en-US" sz="1600" dirty="0"/>
              <a:t>个编码器层，共</a:t>
            </a:r>
            <a:r>
              <a:rPr lang="en-US" altLang="zh-CN" sz="1600" dirty="0"/>
              <a:t>24</a:t>
            </a:r>
            <a:r>
              <a:rPr lang="zh-CN" altLang="en-US" sz="1600" dirty="0"/>
              <a:t>层。</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使用</a:t>
            </a:r>
            <a:r>
              <a:rPr lang="en-US" altLang="zh-CN" sz="1600" dirty="0"/>
              <a:t>COCO</a:t>
            </a:r>
            <a:r>
              <a:rPr lang="zh-CN" altLang="en-US" sz="1600" dirty="0"/>
              <a:t>、</a:t>
            </a:r>
            <a:r>
              <a:rPr lang="en-US" altLang="zh-CN" sz="1600" dirty="0"/>
              <a:t>LaSOT</a:t>
            </a:r>
            <a:r>
              <a:rPr lang="zh-CN" altLang="en-US" sz="1600" dirty="0"/>
              <a:t>、</a:t>
            </a:r>
            <a:r>
              <a:rPr lang="en-US" altLang="zh-CN" sz="1600" dirty="0" err="1"/>
              <a:t>TrackingNet</a:t>
            </a:r>
            <a:r>
              <a:rPr lang="zh-CN" altLang="en-US" sz="1600" dirty="0"/>
              <a:t>、</a:t>
            </a:r>
            <a:r>
              <a:rPr lang="en-US" altLang="zh-CN" sz="1600" dirty="0"/>
              <a:t>GOT-10k</a:t>
            </a:r>
            <a:r>
              <a:rPr lang="zh-CN" altLang="en-US" sz="1600" dirty="0"/>
              <a:t>（去除</a:t>
            </a:r>
            <a:r>
              <a:rPr lang="en-US" altLang="zh-CN" sz="1600" dirty="0"/>
              <a:t>1k</a:t>
            </a:r>
            <a:r>
              <a:rPr lang="zh-CN" altLang="en-US" sz="1600" dirty="0"/>
              <a:t>序列作为验证集）进行训练。</a:t>
            </a:r>
            <a:endParaRPr lang="en-US" altLang="zh-CN" sz="1600" dirty="0"/>
          </a:p>
          <a:p>
            <a:pPr marL="285750" indent="-285750">
              <a:lnSpc>
                <a:spcPct val="150000"/>
              </a:lnSpc>
              <a:spcBef>
                <a:spcPts val="600"/>
              </a:spcBef>
              <a:buFont typeface="Arial" panose="020B0604020202020204" pitchFamily="34" charset="0"/>
              <a:buChar char="•"/>
            </a:pPr>
            <a:r>
              <a:rPr lang="en-US" altLang="zh-CN" sz="1600" dirty="0"/>
              <a:t>GOT-10k</a:t>
            </a:r>
            <a:r>
              <a:rPr lang="zh-CN" altLang="en-US" sz="1600" dirty="0"/>
              <a:t>模型训练使用完整的</a:t>
            </a:r>
            <a:r>
              <a:rPr lang="en-US" altLang="zh-CN" sz="1600" dirty="0"/>
              <a:t>GOT-10k</a:t>
            </a:r>
            <a:r>
              <a:rPr lang="zh-CN" altLang="en-US" sz="1600" dirty="0"/>
              <a:t>训练集。</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对于图像数据集</a:t>
            </a:r>
            <a:r>
              <a:rPr lang="en-US" altLang="zh-CN" sz="1600" dirty="0"/>
              <a:t>COCO</a:t>
            </a:r>
            <a:r>
              <a:rPr lang="zh-CN" altLang="en-US" sz="1600" dirty="0"/>
              <a:t>，通过重复采样的搜索帧并进行随机偏移构建伪视频片段。</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使用</a:t>
            </a:r>
            <a:r>
              <a:rPr lang="en-US" altLang="zh-CN" sz="1600" dirty="0"/>
              <a:t>8</a:t>
            </a:r>
            <a:r>
              <a:rPr lang="zh-CN" altLang="en-US" sz="1600" dirty="0"/>
              <a:t>卡</a:t>
            </a:r>
            <a:r>
              <a:rPr lang="en-US" altLang="zh-CN" sz="1600" dirty="0"/>
              <a:t>3090</a:t>
            </a:r>
            <a:r>
              <a:rPr lang="zh-CN" altLang="en-US" sz="1600" dirty="0"/>
              <a:t>进行训练，编码器学习率为</a:t>
            </a:r>
            <a:r>
              <a:rPr lang="en-US" altLang="zh-CN" sz="1600" dirty="0"/>
              <a:t>4e-5</a:t>
            </a:r>
            <a:r>
              <a:rPr lang="zh-CN" altLang="en-US" sz="1600" dirty="0"/>
              <a:t>，其他模块学习率为</a:t>
            </a:r>
            <a:r>
              <a:rPr lang="en-US" altLang="zh-CN" sz="1600" dirty="0"/>
              <a:t>4e-4</a:t>
            </a:r>
            <a:r>
              <a:rPr lang="zh-CN" altLang="en-US" sz="1600" dirty="0"/>
              <a:t>。</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总</a:t>
            </a:r>
            <a:r>
              <a:rPr lang="en-US" altLang="zh-CN" sz="1600" dirty="0"/>
              <a:t>epochs</a:t>
            </a:r>
            <a:r>
              <a:rPr lang="zh-CN" altLang="en-US" sz="1600" dirty="0"/>
              <a:t>数为</a:t>
            </a:r>
            <a:r>
              <a:rPr lang="en-US" altLang="zh-CN" sz="1600" dirty="0"/>
              <a:t>300</a:t>
            </a:r>
            <a:r>
              <a:rPr lang="zh-CN" altLang="en-US" sz="1600" dirty="0"/>
              <a:t>轮，每</a:t>
            </a:r>
            <a:r>
              <a:rPr lang="en-US" altLang="zh-CN" sz="1600" dirty="0"/>
              <a:t>epoch</a:t>
            </a:r>
            <a:r>
              <a:rPr lang="zh-CN" altLang="en-US" sz="1600" dirty="0"/>
              <a:t>序列数为</a:t>
            </a:r>
            <a:r>
              <a:rPr lang="en-US" altLang="zh-CN" sz="1600" dirty="0"/>
              <a:t>60000</a:t>
            </a:r>
            <a:r>
              <a:rPr lang="zh-CN" altLang="en-US" sz="1600" dirty="0"/>
              <a:t>。</a:t>
            </a: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采用</a:t>
            </a:r>
            <a:r>
              <a:rPr lang="en-US" altLang="zh-CN" sz="1600" dirty="0" err="1"/>
              <a:t>AdamW</a:t>
            </a:r>
            <a:r>
              <a:rPr lang="zh-CN" altLang="en-US" sz="1600" dirty="0"/>
              <a:t>优化器和“</a:t>
            </a:r>
            <a:r>
              <a:rPr lang="en-US" altLang="zh-CN" sz="1600" dirty="0"/>
              <a:t>step</a:t>
            </a:r>
            <a:r>
              <a:rPr lang="zh-CN" altLang="en-US" sz="1600" dirty="0"/>
              <a:t>”学习率调度策略，在</a:t>
            </a:r>
            <a:r>
              <a:rPr lang="en-US" altLang="zh-CN" sz="1600" dirty="0"/>
              <a:t>240epochs</a:t>
            </a:r>
            <a:r>
              <a:rPr lang="zh-CN" altLang="en-US" sz="1600" dirty="0"/>
              <a:t>后将学习率降低到初始值的</a:t>
            </a:r>
            <a:r>
              <a:rPr lang="en-US" altLang="zh-CN" sz="1600" dirty="0"/>
              <a:t>0.1</a:t>
            </a:r>
            <a:r>
              <a:rPr lang="zh-CN" altLang="en-US" sz="1600" dirty="0"/>
              <a:t>倍。</a:t>
            </a:r>
            <a:endParaRPr lang="en-US" altLang="zh-CN" sz="1600" dirty="0"/>
          </a:p>
          <a:p>
            <a:pPr marL="285750" indent="-285750">
              <a:lnSpc>
                <a:spcPct val="150000"/>
              </a:lnSpc>
              <a:spcBef>
                <a:spcPts val="600"/>
              </a:spcBef>
              <a:buFont typeface="Arial" panose="020B0604020202020204" pitchFamily="34" charset="0"/>
              <a:buChar char="•"/>
            </a:pPr>
            <a:endParaRPr lang="en-US" altLang="zh-CN" sz="1600" dirty="0"/>
          </a:p>
          <a:p>
            <a:pPr marL="285750" indent="-285750">
              <a:lnSpc>
                <a:spcPct val="150000"/>
              </a:lnSpc>
              <a:spcBef>
                <a:spcPts val="600"/>
              </a:spcBef>
              <a:buFont typeface="Arial" panose="020B0604020202020204" pitchFamily="34" charset="0"/>
              <a:buChar char="•"/>
            </a:pPr>
            <a:r>
              <a:rPr lang="zh-CN" altLang="en-US" sz="1600" dirty="0"/>
              <a:t>在推理阶段，去除</a:t>
            </a:r>
            <a:r>
              <a:rPr lang="en-US" altLang="zh-CN" sz="1600" dirty="0"/>
              <a:t>Future Dreaming Module</a:t>
            </a:r>
            <a:r>
              <a:rPr lang="zh-CN" altLang="en-US" sz="1600" dirty="0"/>
              <a:t>中的分布映射和图像重建解码器。</a:t>
            </a:r>
            <a:endParaRPr lang="en-US" altLang="zh-CN" sz="1600" dirty="0"/>
          </a:p>
        </p:txBody>
      </p:sp>
      <p:pic>
        <p:nvPicPr>
          <p:cNvPr id="9" name="图片 8">
            <a:extLst>
              <a:ext uri="{FF2B5EF4-FFF2-40B4-BE49-F238E27FC236}">
                <a16:creationId xmlns:a16="http://schemas.microsoft.com/office/drawing/2014/main" id="{D1582848-0E44-168F-21AE-EA39C7982986}"/>
              </a:ext>
            </a:extLst>
          </p:cNvPr>
          <p:cNvPicPr>
            <a:picLocks noChangeAspect="1"/>
          </p:cNvPicPr>
          <p:nvPr/>
        </p:nvPicPr>
        <p:blipFill>
          <a:blip r:embed="rId3"/>
          <a:stretch>
            <a:fillRect/>
          </a:stretch>
        </p:blipFill>
        <p:spPr>
          <a:xfrm>
            <a:off x="3594930" y="2266371"/>
            <a:ext cx="5002139" cy="311315"/>
          </a:xfrm>
          <a:prstGeom prst="rect">
            <a:avLst/>
          </a:prstGeom>
        </p:spPr>
      </p:pic>
      <p:sp>
        <p:nvSpPr>
          <p:cNvPr id="12" name="矩形 11">
            <a:extLst>
              <a:ext uri="{FF2B5EF4-FFF2-40B4-BE49-F238E27FC236}">
                <a16:creationId xmlns:a16="http://schemas.microsoft.com/office/drawing/2014/main" id="{AD153FF1-7BD6-EA06-8176-9FA7A4B88A49}"/>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13" name="矩形 12">
            <a:extLst>
              <a:ext uri="{FF2B5EF4-FFF2-40B4-BE49-F238E27FC236}">
                <a16:creationId xmlns:a16="http://schemas.microsoft.com/office/drawing/2014/main" id="{87B6A6BE-D92A-F89D-EF5B-5E87B7EC3881}"/>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15" name="矩形 14">
            <a:extLst>
              <a:ext uri="{FF2B5EF4-FFF2-40B4-BE49-F238E27FC236}">
                <a16:creationId xmlns:a16="http://schemas.microsoft.com/office/drawing/2014/main" id="{C8A6E492-EBA9-756B-02AD-B59E2FDDAE3A}"/>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7" name="组合 16">
            <a:extLst>
              <a:ext uri="{FF2B5EF4-FFF2-40B4-BE49-F238E27FC236}">
                <a16:creationId xmlns:a16="http://schemas.microsoft.com/office/drawing/2014/main" id="{FFB8ECD6-11CA-8617-07CB-D60B54E98DF5}"/>
              </a:ext>
            </a:extLst>
          </p:cNvPr>
          <p:cNvGrpSpPr/>
          <p:nvPr/>
        </p:nvGrpSpPr>
        <p:grpSpPr>
          <a:xfrm>
            <a:off x="2987308" y="147430"/>
            <a:ext cx="1224000" cy="338554"/>
            <a:chOff x="4206825" y="163094"/>
            <a:chExt cx="1224000" cy="338554"/>
          </a:xfrm>
        </p:grpSpPr>
        <p:sp>
          <p:nvSpPr>
            <p:cNvPr id="18" name="矩形 17">
              <a:extLst>
                <a:ext uri="{FF2B5EF4-FFF2-40B4-BE49-F238E27FC236}">
                  <a16:creationId xmlns:a16="http://schemas.microsoft.com/office/drawing/2014/main" id="{39B4C540-2377-9DA6-E82D-4C7B182B3482}"/>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0" name="矩形 19">
              <a:extLst>
                <a:ext uri="{FF2B5EF4-FFF2-40B4-BE49-F238E27FC236}">
                  <a16:creationId xmlns:a16="http://schemas.microsoft.com/office/drawing/2014/main" id="{DCC514B8-3BC4-9705-7235-1300A1BB1356}"/>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21" name="矩形 20">
            <a:extLst>
              <a:ext uri="{FF2B5EF4-FFF2-40B4-BE49-F238E27FC236}">
                <a16:creationId xmlns:a16="http://schemas.microsoft.com/office/drawing/2014/main" id="{E6DFAC20-C5C4-5987-4943-38FBEDB271F0}"/>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pic>
        <p:nvPicPr>
          <p:cNvPr id="8" name="图片 7">
            <a:extLst>
              <a:ext uri="{FF2B5EF4-FFF2-40B4-BE49-F238E27FC236}">
                <a16:creationId xmlns:a16="http://schemas.microsoft.com/office/drawing/2014/main" id="{A8008248-45D2-DD26-D309-FED3A44B7F29}"/>
              </a:ext>
            </a:extLst>
          </p:cNvPr>
          <p:cNvPicPr>
            <a:picLocks noChangeAspect="1"/>
          </p:cNvPicPr>
          <p:nvPr/>
        </p:nvPicPr>
        <p:blipFill>
          <a:blip r:embed="rId3"/>
          <a:stretch>
            <a:fillRect/>
          </a:stretch>
        </p:blipFill>
        <p:spPr>
          <a:xfrm>
            <a:off x="430530" y="664860"/>
            <a:ext cx="11026140" cy="61779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0BAA2-D2E7-1D73-CCF4-3D1103FAADD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5EF6888-B620-F828-04CE-C1C73DBDEA25}"/>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8E7F14C7-498A-FB72-6B75-E9207578370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5150BB0E-CF2A-1D94-9FC4-023CAF89205D}"/>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C3F6533D-2CB7-E224-F229-63A7BC4F17F7}"/>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78ED5EED-4FFD-CFE6-0246-D5E24CF7887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6A013E85-D56C-B91C-9FDF-84F18E993627}"/>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FE148AAF-05B6-6AE7-C8BE-A56C94A03307}"/>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pic>
        <p:nvPicPr>
          <p:cNvPr id="9" name="图片 8">
            <a:extLst>
              <a:ext uri="{FF2B5EF4-FFF2-40B4-BE49-F238E27FC236}">
                <a16:creationId xmlns:a16="http://schemas.microsoft.com/office/drawing/2014/main" id="{11D24799-467C-179B-FEB2-E86B7B7F708A}"/>
              </a:ext>
            </a:extLst>
          </p:cNvPr>
          <p:cNvPicPr>
            <a:picLocks noChangeAspect="1"/>
          </p:cNvPicPr>
          <p:nvPr/>
        </p:nvPicPr>
        <p:blipFill>
          <a:blip r:embed="rId3"/>
          <a:stretch>
            <a:fillRect/>
          </a:stretch>
        </p:blipFill>
        <p:spPr>
          <a:xfrm>
            <a:off x="6182779" y="1754199"/>
            <a:ext cx="5200606" cy="3984708"/>
          </a:xfrm>
          <a:prstGeom prst="rect">
            <a:avLst/>
          </a:prstGeom>
        </p:spPr>
      </p:pic>
      <p:sp>
        <p:nvSpPr>
          <p:cNvPr id="15" name="内容占位符 8">
            <a:extLst>
              <a:ext uri="{FF2B5EF4-FFF2-40B4-BE49-F238E27FC236}">
                <a16:creationId xmlns:a16="http://schemas.microsoft.com/office/drawing/2014/main" id="{9ED25787-FA71-EF9E-6511-03BDE60B2055}"/>
              </a:ext>
            </a:extLst>
          </p:cNvPr>
          <p:cNvSpPr txBox="1"/>
          <p:nvPr/>
        </p:nvSpPr>
        <p:spPr>
          <a:xfrm>
            <a:off x="6029996" y="1234748"/>
            <a:ext cx="578501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charset="-122"/>
                <a:ea typeface="等线" panose="02010600030101010101" charset="-122"/>
              </a:rPr>
              <a:t>Efficiency Comparison</a:t>
            </a:r>
            <a:r>
              <a:rPr lang="zh-CN" altLang="en-US" sz="2000" b="1" dirty="0">
                <a:solidFill>
                  <a:srgbClr val="0D0D0D"/>
                </a:solidFill>
                <a:highlight>
                  <a:srgbClr val="FFFFFF"/>
                </a:highlight>
                <a:latin typeface="等线" panose="02010600030101010101" charset="-122"/>
                <a:ea typeface="等线" panose="02010600030101010101" charset="-122"/>
              </a:rPr>
              <a:t>：</a:t>
            </a:r>
            <a:endParaRPr lang="en-US" altLang="zh-CN" sz="2000" b="1" dirty="0">
              <a:solidFill>
                <a:srgbClr val="0D0D0D"/>
              </a:solidFill>
              <a:highlight>
                <a:srgbClr val="FFFFFF"/>
              </a:highlight>
              <a:latin typeface="等线" panose="02010600030101010101" charset="-122"/>
              <a:ea typeface="等线" panose="02010600030101010101" charset="-122"/>
            </a:endParaRPr>
          </a:p>
          <a:p>
            <a:pPr>
              <a:lnSpc>
                <a:spcPct val="120000"/>
              </a:lnSpc>
            </a:pPr>
            <a:endParaRPr lang="en-US" altLang="zh-CN" sz="2000" b="1" dirty="0">
              <a:solidFill>
                <a:srgbClr val="0D0D0D"/>
              </a:solidFill>
              <a:highlight>
                <a:srgbClr val="FFFFFF"/>
              </a:highlight>
              <a:latin typeface="等线" panose="02010600030101010101" charset="-122"/>
              <a:ea typeface="等线" panose="02010600030101010101" charset="-122"/>
            </a:endParaRPr>
          </a:p>
        </p:txBody>
      </p:sp>
      <p:pic>
        <p:nvPicPr>
          <p:cNvPr id="17" name="图片 16">
            <a:extLst>
              <a:ext uri="{FF2B5EF4-FFF2-40B4-BE49-F238E27FC236}">
                <a16:creationId xmlns:a16="http://schemas.microsoft.com/office/drawing/2014/main" id="{32F3FE29-E541-6669-9F0C-7C8D150676C4}"/>
              </a:ext>
            </a:extLst>
          </p:cNvPr>
          <p:cNvPicPr>
            <a:picLocks noChangeAspect="1"/>
          </p:cNvPicPr>
          <p:nvPr/>
        </p:nvPicPr>
        <p:blipFill>
          <a:blip r:embed="rId4"/>
          <a:stretch>
            <a:fillRect/>
          </a:stretch>
        </p:blipFill>
        <p:spPr>
          <a:xfrm>
            <a:off x="441668" y="1878684"/>
            <a:ext cx="5121869" cy="3225117"/>
          </a:xfrm>
          <a:prstGeom prst="rect">
            <a:avLst/>
          </a:prstGeom>
        </p:spPr>
      </p:pic>
      <p:sp>
        <p:nvSpPr>
          <p:cNvPr id="18" name="文本框 17">
            <a:extLst>
              <a:ext uri="{FF2B5EF4-FFF2-40B4-BE49-F238E27FC236}">
                <a16:creationId xmlns:a16="http://schemas.microsoft.com/office/drawing/2014/main" id="{6991E67C-57D5-37D8-2DC5-7C1AEEA6DB26}"/>
              </a:ext>
            </a:extLst>
          </p:cNvPr>
          <p:cNvSpPr txBox="1"/>
          <p:nvPr/>
        </p:nvSpPr>
        <p:spPr>
          <a:xfrm>
            <a:off x="6029996" y="5844655"/>
            <a:ext cx="4832722" cy="413703"/>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dirty="0"/>
              <a:t>在单卡</a:t>
            </a:r>
            <a:r>
              <a:rPr lang="en-US" altLang="zh-CN" dirty="0"/>
              <a:t>2080Ti</a:t>
            </a:r>
            <a:r>
              <a:rPr lang="zh-CN" altLang="en-US" dirty="0"/>
              <a:t>上进行测试。</a:t>
            </a:r>
            <a:endParaRPr lang="en-US" altLang="zh-CN" dirty="0"/>
          </a:p>
        </p:txBody>
      </p:sp>
    </p:spTree>
    <p:extLst>
      <p:ext uri="{BB962C8B-B14F-4D97-AF65-F5344CB8AC3E}">
        <p14:creationId xmlns:p14="http://schemas.microsoft.com/office/powerpoint/2010/main" val="649701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p:cNvSpPr txBox="1"/>
          <p:nvPr/>
        </p:nvSpPr>
        <p:spPr>
          <a:xfrm>
            <a:off x="280296" y="774013"/>
            <a:ext cx="11570031"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charset="-122"/>
                <a:ea typeface="等线" panose="02010600030101010101" charset="-122"/>
              </a:rPr>
              <a:t>Ablation Study</a:t>
            </a:r>
            <a:r>
              <a:rPr lang="zh-CN" altLang="en-US" sz="2000" b="1" dirty="0">
                <a:solidFill>
                  <a:srgbClr val="0D0D0D"/>
                </a:solidFill>
                <a:highlight>
                  <a:srgbClr val="FFFFFF"/>
                </a:highlight>
                <a:latin typeface="等线" panose="02010600030101010101" charset="-122"/>
                <a:ea typeface="等线" panose="02010600030101010101" charset="-122"/>
              </a:rPr>
              <a:t>：</a:t>
            </a:r>
            <a:endParaRPr lang="en-US" altLang="zh-CN" sz="2000" b="1" dirty="0">
              <a:solidFill>
                <a:srgbClr val="0D0D0D"/>
              </a:solidFill>
              <a:highlight>
                <a:srgbClr val="FFFFFF"/>
              </a:highlight>
              <a:latin typeface="等线" panose="02010600030101010101" charset="-122"/>
              <a:ea typeface="等线" panose="02010600030101010101" charset="-122"/>
            </a:endParaRPr>
          </a:p>
        </p:txBody>
      </p:sp>
      <p:sp>
        <p:nvSpPr>
          <p:cNvPr id="7" name="文本框 6"/>
          <p:cNvSpPr txBox="1"/>
          <p:nvPr/>
        </p:nvSpPr>
        <p:spPr>
          <a:xfrm>
            <a:off x="328643" y="1293464"/>
            <a:ext cx="11534713" cy="413703"/>
          </a:xfrm>
          <a:prstGeom prst="rect">
            <a:avLst/>
          </a:prstGeom>
          <a:noFill/>
        </p:spPr>
        <p:txBody>
          <a:bodyPr wrap="square">
            <a:spAutoFit/>
          </a:bodyPr>
          <a:lstStyle/>
          <a:p>
            <a:pPr marL="285750" indent="-285750">
              <a:lnSpc>
                <a:spcPct val="125000"/>
              </a:lnSpc>
              <a:buFont typeface="Arial" panose="020B0604020202020204" pitchFamily="34" charset="0"/>
              <a:buChar char="•"/>
            </a:pPr>
            <a:r>
              <a:rPr lang="en-US" altLang="zh-CN"/>
              <a:t>Baseline</a:t>
            </a:r>
            <a:r>
              <a:rPr lang="zh-CN" altLang="en-US"/>
              <a:t>是移除所有提出的模块后的简化版本，直接基于目标查询预测当前帧目标位置。</a:t>
            </a:r>
            <a:endParaRPr lang="en-US" altLang="zh-CN" dirty="0"/>
          </a:p>
        </p:txBody>
      </p:sp>
      <p:pic>
        <p:nvPicPr>
          <p:cNvPr id="16" name="图片 15">
            <a:extLst>
              <a:ext uri="{FF2B5EF4-FFF2-40B4-BE49-F238E27FC236}">
                <a16:creationId xmlns:a16="http://schemas.microsoft.com/office/drawing/2014/main" id="{79114AE4-AFA0-0D7A-EE47-61824C1C768E}"/>
              </a:ext>
            </a:extLst>
          </p:cNvPr>
          <p:cNvPicPr>
            <a:picLocks noChangeAspect="1"/>
          </p:cNvPicPr>
          <p:nvPr/>
        </p:nvPicPr>
        <p:blipFill>
          <a:blip r:embed="rId3"/>
          <a:stretch>
            <a:fillRect/>
          </a:stretch>
        </p:blipFill>
        <p:spPr>
          <a:xfrm>
            <a:off x="2704891" y="1812915"/>
            <a:ext cx="6720840" cy="2021716"/>
          </a:xfrm>
          <a:prstGeom prst="rect">
            <a:avLst/>
          </a:prstGeom>
        </p:spPr>
      </p:pic>
      <p:pic>
        <p:nvPicPr>
          <p:cNvPr id="19" name="图片 18">
            <a:extLst>
              <a:ext uri="{FF2B5EF4-FFF2-40B4-BE49-F238E27FC236}">
                <a16:creationId xmlns:a16="http://schemas.microsoft.com/office/drawing/2014/main" id="{450E53F3-08B7-01B9-1C97-0EE6483B5A00}"/>
              </a:ext>
            </a:extLst>
          </p:cNvPr>
          <p:cNvPicPr>
            <a:picLocks noChangeAspect="1"/>
          </p:cNvPicPr>
          <p:nvPr/>
        </p:nvPicPr>
        <p:blipFill>
          <a:blip r:embed="rId4"/>
          <a:stretch>
            <a:fillRect/>
          </a:stretch>
        </p:blipFill>
        <p:spPr>
          <a:xfrm>
            <a:off x="2704891" y="4633184"/>
            <a:ext cx="6720840" cy="1862704"/>
          </a:xfrm>
          <a:prstGeom prst="rect">
            <a:avLst/>
          </a:prstGeom>
        </p:spPr>
      </p:pic>
      <p:sp>
        <p:nvSpPr>
          <p:cNvPr id="20" name="文本框 19">
            <a:extLst>
              <a:ext uri="{FF2B5EF4-FFF2-40B4-BE49-F238E27FC236}">
                <a16:creationId xmlns:a16="http://schemas.microsoft.com/office/drawing/2014/main" id="{37440575-2AC6-E2B3-1BDA-9FC7D557CB0A}"/>
              </a:ext>
            </a:extLst>
          </p:cNvPr>
          <p:cNvSpPr txBox="1"/>
          <p:nvPr/>
        </p:nvSpPr>
        <p:spPr>
          <a:xfrm>
            <a:off x="328643" y="4027056"/>
            <a:ext cx="11534713" cy="413703"/>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dirty="0"/>
              <a:t>在</a:t>
            </a:r>
            <a:r>
              <a:rPr lang="en-US" altLang="zh-CN" dirty="0"/>
              <a:t>Future Dreaming Module</a:t>
            </a:r>
            <a:r>
              <a:rPr lang="zh-CN" altLang="en-US" dirty="0"/>
              <a:t>中调整损失函数，发现同时使用</a:t>
            </a:r>
            <a:r>
              <a:rPr lang="en-US" altLang="zh-CN" dirty="0"/>
              <a:t>KL</a:t>
            </a:r>
            <a:r>
              <a:rPr lang="zh-CN" altLang="en-US" dirty="0"/>
              <a:t>散度和重建损失的效果最好。</a:t>
            </a:r>
            <a:endParaRPr lang="en-US" altLang="zh-C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7" name="文本框 6"/>
          <p:cNvSpPr txBox="1"/>
          <p:nvPr/>
        </p:nvSpPr>
        <p:spPr>
          <a:xfrm>
            <a:off x="280295" y="1862884"/>
            <a:ext cx="11534713" cy="413703"/>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dirty="0"/>
              <a:t>由于不确定性，未来预测的步数越长，性能下降越多：</a:t>
            </a:r>
            <a:endParaRPr lang="en-US" altLang="zh-CN" dirty="0"/>
          </a:p>
        </p:txBody>
      </p:sp>
      <p:pic>
        <p:nvPicPr>
          <p:cNvPr id="9" name="图片 8">
            <a:extLst>
              <a:ext uri="{FF2B5EF4-FFF2-40B4-BE49-F238E27FC236}">
                <a16:creationId xmlns:a16="http://schemas.microsoft.com/office/drawing/2014/main" id="{5290E277-B087-FFF1-4DC7-3F1499E38A34}"/>
              </a:ext>
            </a:extLst>
          </p:cNvPr>
          <p:cNvPicPr>
            <a:picLocks noChangeAspect="1"/>
          </p:cNvPicPr>
          <p:nvPr/>
        </p:nvPicPr>
        <p:blipFill>
          <a:blip r:embed="rId3"/>
          <a:stretch>
            <a:fillRect/>
          </a:stretch>
        </p:blipFill>
        <p:spPr>
          <a:xfrm>
            <a:off x="2286000" y="2360295"/>
            <a:ext cx="7620000" cy="2000250"/>
          </a:xfrm>
          <a:prstGeom prst="rect">
            <a:avLst/>
          </a:prstGeom>
        </p:spPr>
      </p:pic>
      <p:sp>
        <p:nvSpPr>
          <p:cNvPr id="10" name="文本框 9">
            <a:extLst>
              <a:ext uri="{FF2B5EF4-FFF2-40B4-BE49-F238E27FC236}">
                <a16:creationId xmlns:a16="http://schemas.microsoft.com/office/drawing/2014/main" id="{01F45E76-17EA-ADCE-4D60-5751DC37EA55}"/>
              </a:ext>
            </a:extLst>
          </p:cNvPr>
          <p:cNvSpPr txBox="1"/>
          <p:nvPr/>
        </p:nvSpPr>
        <p:spPr>
          <a:xfrm>
            <a:off x="280295" y="4360545"/>
            <a:ext cx="11534713" cy="413703"/>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dirty="0"/>
              <a:t>未来预测步长每增加</a:t>
            </a:r>
            <a:r>
              <a:rPr lang="en-US" altLang="zh-CN" dirty="0"/>
              <a:t>1</a:t>
            </a:r>
            <a:r>
              <a:rPr lang="zh-CN" altLang="en-US" dirty="0"/>
              <a:t>，精度仅下降</a:t>
            </a:r>
            <a:r>
              <a:rPr lang="en-US" altLang="zh-CN" dirty="0"/>
              <a:t>2%</a:t>
            </a:r>
            <a:r>
              <a:rPr lang="zh-CN" altLang="en-US" dirty="0"/>
              <a:t>，证明了未来预测的可行性。</a:t>
            </a:r>
            <a:endParaRPr lang="en-US" altLang="zh-C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10" name="文本框 9"/>
          <p:cNvSpPr txBox="1"/>
          <p:nvPr/>
        </p:nvSpPr>
        <p:spPr>
          <a:xfrm>
            <a:off x="280298" y="6229541"/>
            <a:ext cx="11614522" cy="465640"/>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en-US" altLang="zh-CN" dirty="0"/>
              <a:t>Dream</a:t>
            </a:r>
            <a:r>
              <a:rPr lang="zh-CN" altLang="en-US" dirty="0"/>
              <a:t>模块对注意力响应的影响，红色为预测框，绿色为真实框。</a:t>
            </a:r>
            <a:endParaRPr lang="en-US" altLang="zh-CN" dirty="0"/>
          </a:p>
        </p:txBody>
      </p:sp>
      <p:pic>
        <p:nvPicPr>
          <p:cNvPr id="8" name="图片 7">
            <a:extLst>
              <a:ext uri="{FF2B5EF4-FFF2-40B4-BE49-F238E27FC236}">
                <a16:creationId xmlns:a16="http://schemas.microsoft.com/office/drawing/2014/main" id="{C86B3956-5201-AC96-E024-F1B9051188C2}"/>
              </a:ext>
            </a:extLst>
          </p:cNvPr>
          <p:cNvPicPr>
            <a:picLocks noChangeAspect="1"/>
          </p:cNvPicPr>
          <p:nvPr/>
        </p:nvPicPr>
        <p:blipFill>
          <a:blip r:embed="rId3"/>
          <a:stretch>
            <a:fillRect/>
          </a:stretch>
        </p:blipFill>
        <p:spPr>
          <a:xfrm>
            <a:off x="1919197" y="780844"/>
            <a:ext cx="8353607" cy="5470153"/>
          </a:xfrm>
          <a:prstGeom prst="rect">
            <a:avLst/>
          </a:prstGeom>
        </p:spPr>
      </p:pic>
      <p:sp>
        <p:nvSpPr>
          <p:cNvPr id="9" name="内容占位符 8"/>
          <p:cNvSpPr txBox="1"/>
          <p:nvPr/>
        </p:nvSpPr>
        <p:spPr>
          <a:xfrm>
            <a:off x="280298" y="671702"/>
            <a:ext cx="11614522"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charset="-122"/>
                <a:ea typeface="等线" panose="02010600030101010101" charset="-122"/>
              </a:rPr>
              <a:t>Visualization</a:t>
            </a:r>
            <a:r>
              <a:rPr lang="zh-CN" altLang="en-US" sz="2000" b="1" dirty="0">
                <a:solidFill>
                  <a:srgbClr val="0D0D0D"/>
                </a:solidFill>
                <a:highlight>
                  <a:srgbClr val="FFFFFF"/>
                </a:highlight>
                <a:latin typeface="等线" panose="02010600030101010101" charset="-122"/>
                <a:ea typeface="等线" panose="02010600030101010101" charset="-122"/>
              </a:rPr>
              <a:t>：</a:t>
            </a:r>
            <a:endParaRPr lang="en-US" altLang="zh-CN" sz="2000" b="1" dirty="0">
              <a:solidFill>
                <a:srgbClr val="0D0D0D"/>
              </a:solidFill>
              <a:highlight>
                <a:srgbClr val="FFFFFF"/>
              </a:highlight>
              <a:latin typeface="等线" panose="02010600030101010101" charset="-122"/>
              <a:ea typeface="等线" panose="02010600030101010101"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E12E0-5FC0-B06C-1307-E9E7DB04A811}"/>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4B47577-54FB-F793-70DC-2CDCE05E76BB}"/>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D4788016-FC4A-C5D3-3737-1913E7E622D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0B5F4D85-E9DD-DDA8-71AF-5B0340DDD8A4}"/>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2A44F180-2024-989E-A57E-20DD8E115A84}"/>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00600073-BEA7-A3DA-A9CA-14AE60679FB9}"/>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CADC7445-4441-3D7F-07DD-6159F02DD67A}"/>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B65E5602-2DF9-3865-1329-A33DBD779310}"/>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10" name="文本框 9">
            <a:extLst>
              <a:ext uri="{FF2B5EF4-FFF2-40B4-BE49-F238E27FC236}">
                <a16:creationId xmlns:a16="http://schemas.microsoft.com/office/drawing/2014/main" id="{1D11D6FA-402E-53F3-8912-FB7BEF325145}"/>
              </a:ext>
            </a:extLst>
          </p:cNvPr>
          <p:cNvSpPr txBox="1"/>
          <p:nvPr/>
        </p:nvSpPr>
        <p:spPr>
          <a:xfrm>
            <a:off x="280298" y="6111268"/>
            <a:ext cx="11614522" cy="465640"/>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dirty="0"/>
              <a:t>跟踪结果与未来预测的可视化，可以发现未来预测的图像会变模糊。</a:t>
            </a:r>
            <a:endParaRPr lang="en-US" altLang="zh-CN" dirty="0"/>
          </a:p>
        </p:txBody>
      </p:sp>
      <p:pic>
        <p:nvPicPr>
          <p:cNvPr id="8" name="图片 7">
            <a:extLst>
              <a:ext uri="{FF2B5EF4-FFF2-40B4-BE49-F238E27FC236}">
                <a16:creationId xmlns:a16="http://schemas.microsoft.com/office/drawing/2014/main" id="{C7E947A0-E971-5721-2848-84126150F23A}"/>
              </a:ext>
            </a:extLst>
          </p:cNvPr>
          <p:cNvPicPr>
            <a:picLocks noChangeAspect="1"/>
          </p:cNvPicPr>
          <p:nvPr/>
        </p:nvPicPr>
        <p:blipFill>
          <a:blip r:embed="rId3"/>
          <a:stretch>
            <a:fillRect/>
          </a:stretch>
        </p:blipFill>
        <p:spPr>
          <a:xfrm>
            <a:off x="1141034" y="706622"/>
            <a:ext cx="9862570" cy="5331437"/>
          </a:xfrm>
          <a:prstGeom prst="rect">
            <a:avLst/>
          </a:prstGeom>
        </p:spPr>
      </p:pic>
    </p:spTree>
    <p:extLst>
      <p:ext uri="{BB962C8B-B14F-4D97-AF65-F5344CB8AC3E}">
        <p14:creationId xmlns:p14="http://schemas.microsoft.com/office/powerpoint/2010/main" val="575989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5" name="矩形 4"/>
          <p:cNvSpPr/>
          <p:nvPr/>
        </p:nvSpPr>
        <p:spPr>
          <a:xfrm>
            <a:off x="158162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p>
        </p:txBody>
      </p:sp>
      <p:sp>
        <p:nvSpPr>
          <p:cNvPr id="27" name="矩形 26"/>
          <p:cNvSpPr/>
          <p:nvPr/>
        </p:nvSpPr>
        <p:spPr>
          <a:xfrm>
            <a:off x="290767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p>
        </p:txBody>
      </p:sp>
      <p:grpSp>
        <p:nvGrpSpPr>
          <p:cNvPr id="8" name="组合 7"/>
          <p:cNvGrpSpPr/>
          <p:nvPr/>
        </p:nvGrpSpPr>
        <p:grpSpPr>
          <a:xfrm>
            <a:off x="4233720" y="147430"/>
            <a:ext cx="1224000" cy="338554"/>
            <a:chOff x="5477638" y="145094"/>
            <a:chExt cx="1224000" cy="338554"/>
          </a:xfrm>
        </p:grpSpPr>
        <p:sp>
          <p:nvSpPr>
            <p:cNvPr id="6" name="矩形 5"/>
            <p:cNvSpPr/>
            <p:nvPr/>
          </p:nvSpPr>
          <p:spPr>
            <a:xfrm>
              <a:off x="5489832" y="150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4" name="矩形 3"/>
            <p:cNvSpPr/>
            <p:nvPr/>
          </p:nvSpPr>
          <p:spPr>
            <a:xfrm>
              <a:off x="5477638" y="145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总结</a:t>
              </a:r>
            </a:p>
          </p:txBody>
        </p:sp>
      </p:grpSp>
      <p:sp>
        <p:nvSpPr>
          <p:cNvPr id="9" name="内容占位符 8"/>
          <p:cNvSpPr txBox="1"/>
          <p:nvPr/>
        </p:nvSpPr>
        <p:spPr>
          <a:xfrm>
            <a:off x="411485" y="3078480"/>
            <a:ext cx="11468340" cy="361670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600"/>
              </a:spcBef>
              <a:spcAft>
                <a:spcPts val="600"/>
              </a:spcAft>
            </a:pPr>
            <a:r>
              <a:rPr lang="zh-CN" altLang="en-US" sz="1800" dirty="0"/>
              <a:t>这篇论文将“学习环境动态、预测未来变化”的思想引入视觉目标跟踪，提出了</a:t>
            </a:r>
            <a:r>
              <a:rPr lang="en-US" altLang="zh-CN" sz="1800" dirty="0"/>
              <a:t>Future Dreaming Module</a:t>
            </a:r>
            <a:r>
              <a:rPr lang="zh-CN" altLang="en-US" sz="1800" dirty="0"/>
              <a:t>。该模块从历史观测中学习时序动态并预测未来状态，增强了模型进行动态建模和理解时序信息的能力。</a:t>
            </a:r>
            <a:endParaRPr lang="en-US" altLang="zh-CN" sz="2000" b="1" dirty="0"/>
          </a:p>
          <a:p>
            <a:pPr lvl="1">
              <a:lnSpc>
                <a:spcPct val="150000"/>
              </a:lnSpc>
              <a:spcBef>
                <a:spcPts val="600"/>
              </a:spcBef>
            </a:pPr>
            <a:endParaRPr lang="en-US" altLang="zh-CN"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1844824"/>
            <a:ext cx="12196800" cy="3019414"/>
            <a:chOff x="0" y="1844824"/>
            <a:chExt cx="12196800" cy="3019414"/>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65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6" name="文本框 5"/>
            <p:cNvSpPr txBox="1"/>
            <p:nvPr/>
          </p:nvSpPr>
          <p:spPr>
            <a:xfrm>
              <a:off x="4738879" y="2868643"/>
              <a:ext cx="6753772" cy="1015663"/>
            </a:xfrm>
            <a:prstGeom prst="rect">
              <a:avLst/>
            </a:prstGeom>
            <a:noFill/>
          </p:spPr>
          <p:txBody>
            <a:bodyPr wrap="none" rtlCol="0">
              <a:spAutoFit/>
            </a:bodyPr>
            <a:lstStyle/>
            <a:p>
              <a:r>
                <a:rPr kumimoji="1" lang="zh-CN" altLang="en-US" sz="6000" b="1" dirty="0">
                  <a:solidFill>
                    <a:schemeClr val="bg1"/>
                  </a:solidFill>
                  <a:latin typeface="黑体" panose="02010609060101010101" charset="-122"/>
                  <a:ea typeface="黑体" panose="02010609060101010101" charset="-122"/>
                  <a:cs typeface="+mn-ea"/>
                  <a:sym typeface="+mn-lt"/>
                </a:rPr>
                <a:t>感谢聆听 请您指教</a:t>
              </a:r>
            </a:p>
          </p:txBody>
        </p:sp>
        <p:sp>
          <p:nvSpPr>
            <p:cNvPr id="17"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grpSp>
      <p:grpSp>
        <p:nvGrpSpPr>
          <p:cNvPr id="7" name="组合 6"/>
          <p:cNvGrpSpPr/>
          <p:nvPr/>
        </p:nvGrpSpPr>
        <p:grpSpPr>
          <a:xfrm>
            <a:off x="8653208" y="225610"/>
            <a:ext cx="3232801" cy="874255"/>
            <a:chOff x="8653208" y="225610"/>
            <a:chExt cx="3232801" cy="874255"/>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3208" y="225610"/>
              <a:ext cx="872352" cy="874255"/>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1949" y="355596"/>
              <a:ext cx="2214060" cy="576387"/>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WVmMGU2MTY5NTJmNmEwMDg0ODE1YTJmZDczNDExOG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1249</TotalTime>
  <Words>1071</Words>
  <Application>Microsoft Office PowerPoint</Application>
  <PresentationFormat>宽屏</PresentationFormat>
  <Paragraphs>137</Paragraphs>
  <Slides>18</Slides>
  <Notes>16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18</vt:i4>
      </vt:variant>
    </vt:vector>
  </HeadingPairs>
  <TitlesOfParts>
    <vt:vector size="25" baseType="lpstr">
      <vt:lpstr>Calibri</vt:lpstr>
      <vt:lpstr>Cambria Math</vt:lpstr>
      <vt:lpstr>等线</vt:lpstr>
      <vt:lpstr>黑体</vt:lpstr>
      <vt:lpstr>Arial</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Zeqi Li</cp:lastModifiedBy>
  <cp:revision>2476</cp:revision>
  <dcterms:created xsi:type="dcterms:W3CDTF">2021-01-31T05:38:00Z</dcterms:created>
  <dcterms:modified xsi:type="dcterms:W3CDTF">2025-06-20T10:26:55Z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2052-12.1.0.21541</vt:lpwstr>
  </property>
  <property fmtid="{D5CDD505-2E9C-101B-9397-08002B2CF9AE}" pid="3" name="ICV">
    <vt:lpwstr>D847D2290275408BAC8C266CB9B4DD52_13</vt:lpwstr>
  </property>
</Properties>
</file>