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467" r:id="rId2"/>
    <p:sldId id="468" r:id="rId3"/>
    <p:sldId id="471" r:id="rId4"/>
    <p:sldId id="492" r:id="rId5"/>
    <p:sldId id="516" r:id="rId6"/>
    <p:sldId id="517" r:id="rId7"/>
    <p:sldId id="518" r:id="rId8"/>
    <p:sldId id="489" r:id="rId9"/>
    <p:sldId id="509" r:id="rId10"/>
    <p:sldId id="519" r:id="rId11"/>
    <p:sldId id="470" r:id="rId12"/>
    <p:sldId id="507" r:id="rId13"/>
    <p:sldId id="520" r:id="rId14"/>
    <p:sldId id="494" r:id="rId15"/>
    <p:sldId id="521" r:id="rId16"/>
    <p:sldId id="522" r:id="rId17"/>
    <p:sldId id="523" r:id="rId18"/>
    <p:sldId id="462" r:id="rId19"/>
    <p:sldId id="484" r:id="rId20"/>
    <p:sldId id="281" r:id="rId21"/>
  </p:sldIdLst>
  <p:sldSz cx="12192000" cy="6858000"/>
  <p:notesSz cx="6858000" cy="9144000"/>
  <p:embeddedFontLst>
    <p:embeddedFont>
      <p:font typeface="Cambria Math" panose="02040503050406030204" pitchFamily="18" charset="0"/>
      <p:regular r:id="rId24"/>
    </p:embeddedFont>
    <p:embeddedFont>
      <p:font typeface="等线" panose="02010600030101010101" pitchFamily="2" charset="-122"/>
      <p:regular r:id="rId25"/>
      <p:bold r:id="rId26"/>
    </p:embeddedFont>
    <p:embeddedFont>
      <p:font typeface="等线 Light" panose="02010600030101010101" pitchFamily="2" charset="-122"/>
      <p:regular r:id="rId27"/>
    </p:embeddedFont>
    <p:embeddedFont>
      <p:font typeface="黑体" panose="02010609060101010101" pitchFamily="49" charset="-122"/>
      <p:regular r:id="rId28"/>
    </p:embeddedFont>
  </p:embeddedFontLst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6" userDrawn="1">
          <p15:clr>
            <a:srgbClr val="A4A3A4"/>
          </p15:clr>
        </p15:guide>
        <p15:guide id="2" pos="401" userDrawn="1">
          <p15:clr>
            <a:srgbClr val="A4A3A4"/>
          </p15:clr>
        </p15:guide>
        <p15:guide id="3" pos="72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4A66"/>
    <a:srgbClr val="054C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4599F94E-CEE6-441E-89CC-EB005ECD8F06}">
      <a14:m xmlns:a14="http://schemas.microsoft.com/office/drawing/2010/main">
        <m:mathPr xmlns:m="http://schemas.openxmlformats.org/officeDocument/2006/math">
          <m:brkBin m:val="before"/>
          <m:brkBinSub m:val="--"/>
        </m:mathPr>
      </a14:m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9" autoAdjust="0"/>
    <p:restoredTop sz="92925" autoAdjust="0"/>
  </p:normalViewPr>
  <p:slideViewPr>
    <p:cSldViewPr snapToGrid="0" showGuides="1">
      <p:cViewPr varScale="1">
        <p:scale>
          <a:sx n="126" d="100"/>
          <a:sy n="126" d="100"/>
        </p:scale>
        <p:origin x="294" y="120"/>
      </p:cViewPr>
      <p:guideLst>
        <p:guide orient="horz" pos="966"/>
        <p:guide pos="401"/>
        <p:guide pos="72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951AC-12C4-4AB0-AB07-F861520F01AE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6DC203-6577-46B1-B702-CEABC53664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215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B4CE3-1422-11EF-4320-BEEBDCD89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6223AF4-F19A-D7D9-5051-125A7D919E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81428AE-C807-59F2-2CE0-59442D47E7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04EB9D-AFA4-2548-A696-9520F3FFEB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017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FA4EF-52D9-16D8-61E6-5C2CCA596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2E656F2-FD76-052A-E355-96B998E391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F440E62-586A-1A5F-B12C-0C9CC0B008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779151-4D9B-352A-AC76-5867FD4004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225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BE08A-3DEB-4E29-8F7E-01F35CE45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B11BB33-9F6B-38EC-0C11-61BEABD234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805894C-E3D8-E9A7-65F2-D62581C0A5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214174-5DC5-D689-CF8B-1B43C9B3D4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972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AFEAA-B122-2243-58E1-46FFB840C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4DEB40F-ACB5-F86A-42B9-58770D89F1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ACCD0C7-969A-4FC9-344A-F4E9AAD097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234E57D-34D0-73DF-188D-37676C9EFD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41932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7A30E-A14E-E27F-175C-B07BECC14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D023A63-9AB6-CB8B-EF6F-79E908EE17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DF39D04-A7A2-CA43-0E11-22442048D6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8F5F22-D5BB-CB83-0862-96B6A3F788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1714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44698-E20F-E0FC-960E-E42992BC3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0D98481-F02C-694A-EF94-0010A98A2A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FCAE5AE-CD14-534F-BEA3-B5094C3717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C4FCB7-1F4E-ED93-EFD7-8C45084B0F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645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56327-3C5B-FAB4-A40D-8440431F5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79D2B5E-0552-287F-D721-F589FD2079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F34403A-A035-966E-DDE0-077619EFF8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AC6332-F820-E775-F03F-CEA09762A7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202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7E98A-80C2-4EF9-D049-0B8FCD164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3CA5FB9-3518-C6C1-CCCE-4E9820ED1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4EAC106-FA63-D7B4-01F4-97F4DCE8FB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95056B4-5D66-4509-0A35-361D5796AA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7221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E4379-10BF-A367-BB67-1CCF75BA1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65FB83A-2EF5-B003-A78D-56B4BA79E1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0029E86-D2F5-6388-B3A1-79C7F227B9BF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466480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DC9FF-02E9-5118-7BCC-698231EB3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4DFBF54-D007-6DFC-A28C-D307954A9D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7E7CB7E-C32C-B96C-29C6-D447E1F1CF81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58385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41CC-974F-475C-9069-10FEC63BD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DB31577-E1C4-049D-ED75-1E0A2AA61C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28B6A6D-FE5B-D2F2-B227-C35BC2C35C6E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9542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0AB1B-EC8B-F906-4775-9B9821F27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F0FAA7D-98C7-E5BC-F882-E8C726AC43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B39103A-CD53-8F33-721B-FEEB0AC20871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09359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16A0A-3308-4220-4DE1-D5C53D3CD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E61FFDA-ACD5-E5A4-B150-5E7CD3AF14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CEB2BA1-92D2-570B-5D57-A7D489C5A1A3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1181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B69E1-8108-3F48-4386-09EF1A7CB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05CE859-7264-7D91-2801-7658D7BC6E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48C9A0E-75C7-7852-BC76-E3A230A0C5FE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56175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36149-655F-6F07-6E70-6A11CCDA1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C77E42F-7FA0-99ED-B508-A44B5FD4C8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904160F-3BAD-FE72-6B71-B883A2053ADD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641382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62916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50C17-8796-B095-50ED-02B467E57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A802530-6911-BBDA-4834-A5E1BCE026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046E128-AB7D-8C72-E16F-419239C6E3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5B4E2A-DEF5-EF10-0B67-28A006C2F3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6DC203-6577-46B1-B702-CEABC536645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648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02CD-2EAD-4738-A8EB-584CA741DD4E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2B7A5-DBE5-4457-89A3-B4D5DD6E8F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B02CD-2EAD-4738-A8EB-584CA741DD4E}" type="datetimeFigureOut">
              <a:rPr lang="zh-CN" altLang="en-US" smtClean="0"/>
              <a:t>2025/5/15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2B7A5-DBE5-4457-89A3-B4D5DD6E8F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5"/>
          <p:cNvSpPr>
            <a:spLocks noChangeArrowheads="1"/>
          </p:cNvSpPr>
          <p:nvPr/>
        </p:nvSpPr>
        <p:spPr bwMode="auto">
          <a:xfrm>
            <a:off x="1415645" y="1844824"/>
            <a:ext cx="3000601" cy="3019414"/>
          </a:xfrm>
          <a:prstGeom prst="ellipse">
            <a:avLst/>
          </a:prstGeom>
          <a:gradFill flip="none" rotWithShape="1">
            <a:gsLst>
              <a:gs pos="100000">
                <a:schemeClr val="bg2"/>
              </a:gs>
              <a:gs pos="0">
                <a:srgbClr val="F8F8F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algn="l" rotWithShape="0">
              <a:prstClr val="black">
                <a:alpha val="53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Freeform 6"/>
          <p:cNvSpPr/>
          <p:nvPr/>
        </p:nvSpPr>
        <p:spPr bwMode="auto">
          <a:xfrm>
            <a:off x="3851772" y="2165425"/>
            <a:ext cx="8340228" cy="2527151"/>
          </a:xfrm>
          <a:custGeom>
            <a:avLst/>
            <a:gdLst>
              <a:gd name="T0" fmla="*/ 206 w 10932"/>
              <a:gd name="T1" fmla="*/ 0 h 3294"/>
              <a:gd name="T2" fmla="*/ 10932 w 10932"/>
              <a:gd name="T3" fmla="*/ 0 h 3294"/>
              <a:gd name="T4" fmla="*/ 10932 w 10932"/>
              <a:gd name="T5" fmla="*/ 3294 h 3294"/>
              <a:gd name="T6" fmla="*/ 0 w 10932"/>
              <a:gd name="T7" fmla="*/ 3294 h 3294"/>
              <a:gd name="T8" fmla="*/ 892 w 10932"/>
              <a:gd name="T9" fmla="*/ 1564 h 3294"/>
              <a:gd name="T10" fmla="*/ 206 w 10932"/>
              <a:gd name="T11" fmla="*/ 0 h 3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932" h="3294">
                <a:moveTo>
                  <a:pt x="206" y="0"/>
                </a:moveTo>
                <a:lnTo>
                  <a:pt x="10932" y="0"/>
                </a:lnTo>
                <a:lnTo>
                  <a:pt x="10932" y="3294"/>
                </a:lnTo>
                <a:lnTo>
                  <a:pt x="0" y="3294"/>
                </a:lnTo>
                <a:cubicBezTo>
                  <a:pt x="540" y="2909"/>
                  <a:pt x="892" y="2277"/>
                  <a:pt x="892" y="1564"/>
                </a:cubicBezTo>
                <a:cubicBezTo>
                  <a:pt x="892" y="945"/>
                  <a:pt x="628" y="388"/>
                  <a:pt x="206" y="0"/>
                </a:cubicBezTo>
                <a:close/>
              </a:path>
            </a:pathLst>
          </a:custGeom>
          <a:solidFill>
            <a:srgbClr val="354A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4" name="Freeform 7"/>
          <p:cNvSpPr/>
          <p:nvPr/>
        </p:nvSpPr>
        <p:spPr bwMode="auto">
          <a:xfrm>
            <a:off x="0" y="2165425"/>
            <a:ext cx="1975317" cy="2527151"/>
          </a:xfrm>
          <a:custGeom>
            <a:avLst/>
            <a:gdLst>
              <a:gd name="T0" fmla="*/ 0 w 2589"/>
              <a:gd name="T1" fmla="*/ 0 h 3294"/>
              <a:gd name="T2" fmla="*/ 2383 w 2589"/>
              <a:gd name="T3" fmla="*/ 0 h 3294"/>
              <a:gd name="T4" fmla="*/ 1697 w 2589"/>
              <a:gd name="T5" fmla="*/ 1564 h 3294"/>
              <a:gd name="T6" fmla="*/ 2589 w 2589"/>
              <a:gd name="T7" fmla="*/ 3294 h 3294"/>
              <a:gd name="T8" fmla="*/ 0 w 2589"/>
              <a:gd name="T9" fmla="*/ 3294 h 3294"/>
              <a:gd name="T10" fmla="*/ 0 w 2589"/>
              <a:gd name="T11" fmla="*/ 0 h 3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89" h="3294">
                <a:moveTo>
                  <a:pt x="0" y="0"/>
                </a:moveTo>
                <a:lnTo>
                  <a:pt x="2383" y="0"/>
                </a:lnTo>
                <a:cubicBezTo>
                  <a:pt x="1961" y="388"/>
                  <a:pt x="1697" y="945"/>
                  <a:pt x="1697" y="1564"/>
                </a:cubicBezTo>
                <a:cubicBezTo>
                  <a:pt x="1697" y="2277"/>
                  <a:pt x="2049" y="2909"/>
                  <a:pt x="2589" y="3294"/>
                </a:cubicBezTo>
                <a:lnTo>
                  <a:pt x="0" y="3294"/>
                </a:lnTo>
                <a:lnTo>
                  <a:pt x="0" y="0"/>
                </a:lnTo>
                <a:close/>
              </a:path>
            </a:pathLst>
          </a:custGeom>
          <a:solidFill>
            <a:srgbClr val="354A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744590" y="2551837"/>
            <a:ext cx="74474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lt"/>
              </a:rPr>
              <a:t>Learning Occlusion-Robust Vision Transformers for Real-Time UAV Tracking</a:t>
            </a:r>
          </a:p>
        </p:txBody>
      </p:sp>
      <p:sp>
        <p:nvSpPr>
          <p:cNvPr id="24" name="Freeform 25"/>
          <p:cNvSpPr>
            <a:spLocks noEditPoints="1"/>
          </p:cNvSpPr>
          <p:nvPr/>
        </p:nvSpPr>
        <p:spPr bwMode="auto">
          <a:xfrm>
            <a:off x="1752085" y="2468446"/>
            <a:ext cx="2327720" cy="1921108"/>
          </a:xfrm>
          <a:custGeom>
            <a:avLst/>
            <a:gdLst>
              <a:gd name="T0" fmla="*/ 571 w 1073"/>
              <a:gd name="T1" fmla="*/ 667 h 884"/>
              <a:gd name="T2" fmla="*/ 41 w 1073"/>
              <a:gd name="T3" fmla="*/ 596 h 884"/>
              <a:gd name="T4" fmla="*/ 912 w 1073"/>
              <a:gd name="T5" fmla="*/ 619 h 884"/>
              <a:gd name="T6" fmla="*/ 899 w 1073"/>
              <a:gd name="T7" fmla="*/ 602 h 884"/>
              <a:gd name="T8" fmla="*/ 566 w 1073"/>
              <a:gd name="T9" fmla="*/ 634 h 884"/>
              <a:gd name="T10" fmla="*/ 45 w 1073"/>
              <a:gd name="T11" fmla="*/ 382 h 884"/>
              <a:gd name="T12" fmla="*/ 577 w 1073"/>
              <a:gd name="T13" fmla="*/ 651 h 884"/>
              <a:gd name="T14" fmla="*/ 911 w 1073"/>
              <a:gd name="T15" fmla="*/ 489 h 884"/>
              <a:gd name="T16" fmla="*/ 566 w 1073"/>
              <a:gd name="T17" fmla="*/ 634 h 884"/>
              <a:gd name="T18" fmla="*/ 788 w 1073"/>
              <a:gd name="T19" fmla="*/ 456 h 884"/>
              <a:gd name="T20" fmla="*/ 779 w 1073"/>
              <a:gd name="T21" fmla="*/ 348 h 884"/>
              <a:gd name="T22" fmla="*/ 224 w 1073"/>
              <a:gd name="T23" fmla="*/ 340 h 884"/>
              <a:gd name="T24" fmla="*/ 56 w 1073"/>
              <a:gd name="T25" fmla="*/ 377 h 884"/>
              <a:gd name="T26" fmla="*/ 566 w 1073"/>
              <a:gd name="T27" fmla="*/ 867 h 884"/>
              <a:gd name="T28" fmla="*/ 45 w 1073"/>
              <a:gd name="T29" fmla="*/ 614 h 884"/>
              <a:gd name="T30" fmla="*/ 577 w 1073"/>
              <a:gd name="T31" fmla="*/ 884 h 884"/>
              <a:gd name="T32" fmla="*/ 911 w 1073"/>
              <a:gd name="T33" fmla="*/ 722 h 884"/>
              <a:gd name="T34" fmla="*/ 566 w 1073"/>
              <a:gd name="T35" fmla="*/ 867 h 884"/>
              <a:gd name="T36" fmla="*/ 839 w 1073"/>
              <a:gd name="T37" fmla="*/ 271 h 884"/>
              <a:gd name="T38" fmla="*/ 831 w 1073"/>
              <a:gd name="T39" fmla="*/ 290 h 884"/>
              <a:gd name="T40" fmla="*/ 836 w 1073"/>
              <a:gd name="T41" fmla="*/ 318 h 884"/>
              <a:gd name="T42" fmla="*/ 814 w 1073"/>
              <a:gd name="T43" fmla="*/ 443 h 884"/>
              <a:gd name="T44" fmla="*/ 877 w 1073"/>
              <a:gd name="T45" fmla="*/ 333 h 884"/>
              <a:gd name="T46" fmla="*/ 870 w 1073"/>
              <a:gd name="T47" fmla="*/ 306 h 884"/>
              <a:gd name="T48" fmla="*/ 876 w 1073"/>
              <a:gd name="T49" fmla="*/ 277 h 884"/>
              <a:gd name="T50" fmla="*/ 869 w 1073"/>
              <a:gd name="T51" fmla="*/ 179 h 884"/>
              <a:gd name="T52" fmla="*/ 1067 w 1073"/>
              <a:gd name="T53" fmla="*/ 137 h 884"/>
              <a:gd name="T54" fmla="*/ 608 w 1073"/>
              <a:gd name="T55" fmla="*/ 4 h 884"/>
              <a:gd name="T56" fmla="*/ 325 w 1073"/>
              <a:gd name="T57" fmla="*/ 23 h 884"/>
              <a:gd name="T58" fmla="*/ 9 w 1073"/>
              <a:gd name="T59" fmla="*/ 61 h 884"/>
              <a:gd name="T60" fmla="*/ 377 w 1073"/>
              <a:gd name="T61" fmla="*/ 255 h 884"/>
              <a:gd name="T62" fmla="*/ 817 w 1073"/>
              <a:gd name="T63" fmla="*/ 188 h 884"/>
              <a:gd name="T64" fmla="*/ 494 w 1073"/>
              <a:gd name="T65" fmla="*/ 127 h 884"/>
              <a:gd name="T66" fmla="*/ 829 w 1073"/>
              <a:gd name="T67" fmla="*/ 161 h 884"/>
              <a:gd name="T68" fmla="*/ 756 w 1073"/>
              <a:gd name="T69" fmla="*/ 222 h 884"/>
              <a:gd name="T70" fmla="*/ 248 w 1073"/>
              <a:gd name="T71" fmla="*/ 340 h 884"/>
              <a:gd name="T72" fmla="*/ 367 w 1073"/>
              <a:gd name="T73" fmla="*/ 276 h 884"/>
              <a:gd name="T74" fmla="*/ 756 w 1073"/>
              <a:gd name="T75" fmla="*/ 222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73" h="884">
                <a:moveTo>
                  <a:pt x="564" y="750"/>
                </a:moveTo>
                <a:cubicBezTo>
                  <a:pt x="557" y="722"/>
                  <a:pt x="556" y="694"/>
                  <a:pt x="571" y="667"/>
                </a:cubicBezTo>
                <a:lnTo>
                  <a:pt x="42" y="497"/>
                </a:lnTo>
                <a:cubicBezTo>
                  <a:pt x="22" y="524"/>
                  <a:pt x="17" y="559"/>
                  <a:pt x="41" y="596"/>
                </a:cubicBezTo>
                <a:lnTo>
                  <a:pt x="575" y="767"/>
                </a:lnTo>
                <a:lnTo>
                  <a:pt x="912" y="619"/>
                </a:lnTo>
                <a:cubicBezTo>
                  <a:pt x="921" y="615"/>
                  <a:pt x="919" y="608"/>
                  <a:pt x="908" y="605"/>
                </a:cubicBezTo>
                <a:lnTo>
                  <a:pt x="899" y="602"/>
                </a:lnTo>
                <a:lnTo>
                  <a:pt x="564" y="750"/>
                </a:lnTo>
                <a:close/>
                <a:moveTo>
                  <a:pt x="566" y="634"/>
                </a:moveTo>
                <a:cubicBezTo>
                  <a:pt x="559" y="606"/>
                  <a:pt x="558" y="578"/>
                  <a:pt x="573" y="551"/>
                </a:cubicBezTo>
                <a:lnTo>
                  <a:pt x="45" y="382"/>
                </a:lnTo>
                <a:cubicBezTo>
                  <a:pt x="24" y="408"/>
                  <a:pt x="19" y="443"/>
                  <a:pt x="43" y="480"/>
                </a:cubicBezTo>
                <a:lnTo>
                  <a:pt x="577" y="651"/>
                </a:lnTo>
                <a:lnTo>
                  <a:pt x="914" y="503"/>
                </a:lnTo>
                <a:cubicBezTo>
                  <a:pt x="923" y="499"/>
                  <a:pt x="922" y="493"/>
                  <a:pt x="911" y="489"/>
                </a:cubicBezTo>
                <a:lnTo>
                  <a:pt x="902" y="486"/>
                </a:lnTo>
                <a:lnTo>
                  <a:pt x="566" y="634"/>
                </a:lnTo>
                <a:close/>
                <a:moveTo>
                  <a:pt x="584" y="546"/>
                </a:moveTo>
                <a:lnTo>
                  <a:pt x="788" y="456"/>
                </a:lnTo>
                <a:lnTo>
                  <a:pt x="803" y="355"/>
                </a:lnTo>
                <a:lnTo>
                  <a:pt x="779" y="348"/>
                </a:lnTo>
                <a:cubicBezTo>
                  <a:pt x="768" y="432"/>
                  <a:pt x="560" y="438"/>
                  <a:pt x="502" y="438"/>
                </a:cubicBezTo>
                <a:cubicBezTo>
                  <a:pt x="442" y="438"/>
                  <a:pt x="224" y="431"/>
                  <a:pt x="224" y="340"/>
                </a:cubicBezTo>
                <a:lnTo>
                  <a:pt x="224" y="303"/>
                </a:lnTo>
                <a:lnTo>
                  <a:pt x="56" y="377"/>
                </a:lnTo>
                <a:lnTo>
                  <a:pt x="584" y="546"/>
                </a:lnTo>
                <a:close/>
                <a:moveTo>
                  <a:pt x="566" y="867"/>
                </a:moveTo>
                <a:cubicBezTo>
                  <a:pt x="559" y="839"/>
                  <a:pt x="558" y="810"/>
                  <a:pt x="573" y="783"/>
                </a:cubicBezTo>
                <a:lnTo>
                  <a:pt x="45" y="614"/>
                </a:lnTo>
                <a:cubicBezTo>
                  <a:pt x="24" y="641"/>
                  <a:pt x="19" y="676"/>
                  <a:pt x="43" y="713"/>
                </a:cubicBezTo>
                <a:lnTo>
                  <a:pt x="577" y="884"/>
                </a:lnTo>
                <a:lnTo>
                  <a:pt x="914" y="735"/>
                </a:lnTo>
                <a:cubicBezTo>
                  <a:pt x="923" y="731"/>
                  <a:pt x="922" y="725"/>
                  <a:pt x="911" y="722"/>
                </a:cubicBezTo>
                <a:lnTo>
                  <a:pt x="902" y="719"/>
                </a:lnTo>
                <a:lnTo>
                  <a:pt x="566" y="867"/>
                </a:lnTo>
                <a:close/>
                <a:moveTo>
                  <a:pt x="839" y="173"/>
                </a:moveTo>
                <a:lnTo>
                  <a:pt x="839" y="271"/>
                </a:lnTo>
                <a:cubicBezTo>
                  <a:pt x="836" y="272"/>
                  <a:pt x="832" y="274"/>
                  <a:pt x="832" y="277"/>
                </a:cubicBezTo>
                <a:lnTo>
                  <a:pt x="831" y="290"/>
                </a:lnTo>
                <a:cubicBezTo>
                  <a:pt x="831" y="298"/>
                  <a:pt x="838" y="301"/>
                  <a:pt x="837" y="307"/>
                </a:cubicBezTo>
                <a:lnTo>
                  <a:pt x="836" y="318"/>
                </a:lnTo>
                <a:cubicBezTo>
                  <a:pt x="836" y="323"/>
                  <a:pt x="831" y="327"/>
                  <a:pt x="831" y="333"/>
                </a:cubicBezTo>
                <a:lnTo>
                  <a:pt x="814" y="443"/>
                </a:lnTo>
                <a:cubicBezTo>
                  <a:pt x="821" y="456"/>
                  <a:pt x="886" y="456"/>
                  <a:pt x="894" y="443"/>
                </a:cubicBezTo>
                <a:lnTo>
                  <a:pt x="877" y="333"/>
                </a:lnTo>
                <a:cubicBezTo>
                  <a:pt x="877" y="327"/>
                  <a:pt x="872" y="323"/>
                  <a:pt x="871" y="318"/>
                </a:cubicBezTo>
                <a:lnTo>
                  <a:pt x="870" y="306"/>
                </a:lnTo>
                <a:cubicBezTo>
                  <a:pt x="870" y="300"/>
                  <a:pt x="877" y="299"/>
                  <a:pt x="877" y="291"/>
                </a:cubicBezTo>
                <a:lnTo>
                  <a:pt x="876" y="277"/>
                </a:lnTo>
                <a:cubicBezTo>
                  <a:pt x="876" y="274"/>
                  <a:pt x="872" y="272"/>
                  <a:pt x="869" y="271"/>
                </a:cubicBezTo>
                <a:cubicBezTo>
                  <a:pt x="869" y="172"/>
                  <a:pt x="869" y="285"/>
                  <a:pt x="869" y="179"/>
                </a:cubicBezTo>
                <a:lnTo>
                  <a:pt x="1066" y="144"/>
                </a:lnTo>
                <a:cubicBezTo>
                  <a:pt x="1072" y="143"/>
                  <a:pt x="1073" y="140"/>
                  <a:pt x="1067" y="137"/>
                </a:cubicBezTo>
                <a:cubicBezTo>
                  <a:pt x="972" y="110"/>
                  <a:pt x="885" y="84"/>
                  <a:pt x="806" y="61"/>
                </a:cubicBezTo>
                <a:cubicBezTo>
                  <a:pt x="735" y="41"/>
                  <a:pt x="669" y="21"/>
                  <a:pt x="608" y="4"/>
                </a:cubicBezTo>
                <a:cubicBezTo>
                  <a:pt x="597" y="0"/>
                  <a:pt x="590" y="0"/>
                  <a:pt x="579" y="1"/>
                </a:cubicBezTo>
                <a:cubicBezTo>
                  <a:pt x="499" y="8"/>
                  <a:pt x="415" y="15"/>
                  <a:pt x="325" y="23"/>
                </a:cubicBezTo>
                <a:cubicBezTo>
                  <a:pt x="227" y="31"/>
                  <a:pt x="122" y="40"/>
                  <a:pt x="10" y="49"/>
                </a:cubicBezTo>
                <a:cubicBezTo>
                  <a:pt x="0" y="51"/>
                  <a:pt x="2" y="58"/>
                  <a:pt x="9" y="61"/>
                </a:cubicBezTo>
                <a:cubicBezTo>
                  <a:pt x="53" y="84"/>
                  <a:pt x="102" y="110"/>
                  <a:pt x="156" y="138"/>
                </a:cubicBezTo>
                <a:cubicBezTo>
                  <a:pt x="222" y="173"/>
                  <a:pt x="295" y="211"/>
                  <a:pt x="377" y="255"/>
                </a:cubicBezTo>
                <a:cubicBezTo>
                  <a:pt x="385" y="259"/>
                  <a:pt x="400" y="260"/>
                  <a:pt x="412" y="258"/>
                </a:cubicBezTo>
                <a:cubicBezTo>
                  <a:pt x="547" y="235"/>
                  <a:pt x="682" y="211"/>
                  <a:pt x="817" y="188"/>
                </a:cubicBezTo>
                <a:cubicBezTo>
                  <a:pt x="817" y="183"/>
                  <a:pt x="815" y="180"/>
                  <a:pt x="809" y="179"/>
                </a:cubicBezTo>
                <a:lnTo>
                  <a:pt x="494" y="127"/>
                </a:lnTo>
                <a:cubicBezTo>
                  <a:pt x="466" y="123"/>
                  <a:pt x="471" y="103"/>
                  <a:pt x="487" y="106"/>
                </a:cubicBezTo>
                <a:lnTo>
                  <a:pt x="829" y="161"/>
                </a:lnTo>
                <a:cubicBezTo>
                  <a:pt x="835" y="162"/>
                  <a:pt x="839" y="167"/>
                  <a:pt x="839" y="173"/>
                </a:cubicBezTo>
                <a:close/>
                <a:moveTo>
                  <a:pt x="756" y="222"/>
                </a:moveTo>
                <a:lnTo>
                  <a:pt x="756" y="340"/>
                </a:lnTo>
                <a:cubicBezTo>
                  <a:pt x="756" y="439"/>
                  <a:pt x="248" y="439"/>
                  <a:pt x="248" y="340"/>
                </a:cubicBezTo>
                <a:lnTo>
                  <a:pt x="248" y="213"/>
                </a:lnTo>
                <a:cubicBezTo>
                  <a:pt x="287" y="234"/>
                  <a:pt x="327" y="255"/>
                  <a:pt x="367" y="276"/>
                </a:cubicBezTo>
                <a:cubicBezTo>
                  <a:pt x="380" y="283"/>
                  <a:pt x="401" y="284"/>
                  <a:pt x="416" y="281"/>
                </a:cubicBezTo>
                <a:cubicBezTo>
                  <a:pt x="529" y="261"/>
                  <a:pt x="642" y="242"/>
                  <a:pt x="756" y="222"/>
                </a:cubicBezTo>
                <a:close/>
              </a:path>
            </a:pathLst>
          </a:custGeom>
          <a:solidFill>
            <a:srgbClr val="354A66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802" y="256044"/>
            <a:ext cx="828993" cy="85321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9604" y="360567"/>
            <a:ext cx="2474405" cy="6441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val 5"/>
          <p:cNvSpPr>
            <a:spLocks noChangeArrowheads="1"/>
          </p:cNvSpPr>
          <p:nvPr/>
        </p:nvSpPr>
        <p:spPr bwMode="auto">
          <a:xfrm>
            <a:off x="1331939" y="1779122"/>
            <a:ext cx="3174999" cy="3184525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TextBox 47"/>
          <p:cNvSpPr txBox="1"/>
          <p:nvPr/>
        </p:nvSpPr>
        <p:spPr>
          <a:xfrm>
            <a:off x="2081866" y="2564904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目录</a:t>
            </a:r>
          </a:p>
        </p:txBody>
      </p:sp>
      <p:sp>
        <p:nvSpPr>
          <p:cNvPr id="48" name="TextBox 49"/>
          <p:cNvSpPr txBox="1"/>
          <p:nvPr/>
        </p:nvSpPr>
        <p:spPr>
          <a:xfrm>
            <a:off x="1637095" y="3391637"/>
            <a:ext cx="28428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contents</a:t>
            </a:r>
            <a:endParaRPr lang="zh-CN" altLang="en-US" sz="48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0" name="Freeform 6"/>
          <p:cNvSpPr/>
          <p:nvPr/>
        </p:nvSpPr>
        <p:spPr bwMode="auto">
          <a:xfrm flipH="1">
            <a:off x="0" y="2165425"/>
            <a:ext cx="1562665" cy="2527151"/>
          </a:xfrm>
          <a:custGeom>
            <a:avLst/>
            <a:gdLst>
              <a:gd name="connsiteX0" fmla="*/ 1636805 w 1636805"/>
              <a:gd name="connsiteY0" fmla="*/ 0 h 2527151"/>
              <a:gd name="connsiteX1" fmla="*/ 157161 w 1636805"/>
              <a:gd name="connsiteY1" fmla="*/ 0 h 2527151"/>
              <a:gd name="connsiteX2" fmla="*/ 647573 w 1636805"/>
              <a:gd name="connsiteY2" fmla="*/ 1232850 h 2527151"/>
              <a:gd name="connsiteX3" fmla="*/ 0 w 1636805"/>
              <a:gd name="connsiteY3" fmla="*/ 2527151 h 2527151"/>
              <a:gd name="connsiteX4" fmla="*/ 1636805 w 1636805"/>
              <a:gd name="connsiteY4" fmla="*/ 2527151 h 2527151"/>
              <a:gd name="connsiteX5" fmla="*/ 1636805 w 1636805"/>
              <a:gd name="connsiteY5" fmla="*/ 0 h 2527151"/>
              <a:gd name="connsiteX0" fmla="*/ 1562665 w 1562665"/>
              <a:gd name="connsiteY0" fmla="*/ 0 h 2527151"/>
              <a:gd name="connsiteX1" fmla="*/ 83021 w 1562665"/>
              <a:gd name="connsiteY1" fmla="*/ 0 h 2527151"/>
              <a:gd name="connsiteX2" fmla="*/ 573433 w 1562665"/>
              <a:gd name="connsiteY2" fmla="*/ 1232850 h 2527151"/>
              <a:gd name="connsiteX3" fmla="*/ 0 w 1562665"/>
              <a:gd name="connsiteY3" fmla="*/ 2527151 h 2527151"/>
              <a:gd name="connsiteX4" fmla="*/ 1562665 w 1562665"/>
              <a:gd name="connsiteY4" fmla="*/ 2527151 h 2527151"/>
              <a:gd name="connsiteX5" fmla="*/ 1562665 w 1562665"/>
              <a:gd name="connsiteY5" fmla="*/ 0 h 252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2665" h="2527151">
                <a:moveTo>
                  <a:pt x="1562665" y="0"/>
                </a:moveTo>
                <a:lnTo>
                  <a:pt x="83021" y="0"/>
                </a:lnTo>
                <a:cubicBezTo>
                  <a:pt x="404973" y="297673"/>
                  <a:pt x="573433" y="757954"/>
                  <a:pt x="573433" y="1232850"/>
                </a:cubicBezTo>
                <a:cubicBezTo>
                  <a:pt x="573433" y="1779863"/>
                  <a:pt x="411976" y="2231780"/>
                  <a:pt x="0" y="2527151"/>
                </a:cubicBezTo>
                <a:lnTo>
                  <a:pt x="1562665" y="2527151"/>
                </a:lnTo>
                <a:lnTo>
                  <a:pt x="1562665" y="0"/>
                </a:lnTo>
                <a:close/>
              </a:path>
            </a:pathLst>
          </a:custGeom>
          <a:solidFill>
            <a:srgbClr val="354A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59" name="Freeform 6"/>
          <p:cNvSpPr/>
          <p:nvPr/>
        </p:nvSpPr>
        <p:spPr bwMode="auto">
          <a:xfrm>
            <a:off x="10132540" y="2165425"/>
            <a:ext cx="2059460" cy="2527151"/>
          </a:xfrm>
          <a:custGeom>
            <a:avLst/>
            <a:gdLst>
              <a:gd name="connsiteX0" fmla="*/ 1521195 w 1521195"/>
              <a:gd name="connsiteY0" fmla="*/ 0 h 2527151"/>
              <a:gd name="connsiteX1" fmla="*/ 41551 w 1521195"/>
              <a:gd name="connsiteY1" fmla="*/ 0 h 2527151"/>
              <a:gd name="connsiteX2" fmla="*/ 564914 w 1521195"/>
              <a:gd name="connsiteY2" fmla="*/ 1199898 h 2527151"/>
              <a:gd name="connsiteX3" fmla="*/ 0 w 1521195"/>
              <a:gd name="connsiteY3" fmla="*/ 2518913 h 2527151"/>
              <a:gd name="connsiteX4" fmla="*/ 1521195 w 1521195"/>
              <a:gd name="connsiteY4" fmla="*/ 2527151 h 2527151"/>
              <a:gd name="connsiteX5" fmla="*/ 1521195 w 1521195"/>
              <a:gd name="connsiteY5" fmla="*/ 0 h 2527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1195" h="2527151">
                <a:moveTo>
                  <a:pt x="1521195" y="0"/>
                </a:moveTo>
                <a:lnTo>
                  <a:pt x="41551" y="0"/>
                </a:lnTo>
                <a:cubicBezTo>
                  <a:pt x="363503" y="297673"/>
                  <a:pt x="564914" y="725002"/>
                  <a:pt x="564914" y="1199898"/>
                </a:cubicBezTo>
                <a:cubicBezTo>
                  <a:pt x="564914" y="1746911"/>
                  <a:pt x="411976" y="2223542"/>
                  <a:pt x="0" y="2518913"/>
                </a:cubicBezTo>
                <a:lnTo>
                  <a:pt x="1521195" y="2527151"/>
                </a:lnTo>
                <a:lnTo>
                  <a:pt x="1521195" y="0"/>
                </a:lnTo>
                <a:close/>
              </a:path>
            </a:pathLst>
          </a:custGeom>
          <a:solidFill>
            <a:srgbClr val="354A6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grpSp>
        <p:nvGrpSpPr>
          <p:cNvPr id="30" name="组合 29"/>
          <p:cNvGrpSpPr/>
          <p:nvPr/>
        </p:nvGrpSpPr>
        <p:grpSpPr>
          <a:xfrm>
            <a:off x="4876101" y="1630005"/>
            <a:ext cx="4991902" cy="716409"/>
            <a:chOff x="4986941" y="1063501"/>
            <a:chExt cx="4991902" cy="716409"/>
          </a:xfrm>
        </p:grpSpPr>
        <p:sp>
          <p:nvSpPr>
            <p:cNvPr id="7" name="Oval 12"/>
            <p:cNvSpPr>
              <a:spLocks noChangeArrowheads="1"/>
            </p:cNvSpPr>
            <p:nvPr/>
          </p:nvSpPr>
          <p:spPr bwMode="auto">
            <a:xfrm>
              <a:off x="4986941" y="1063501"/>
              <a:ext cx="704773" cy="716409"/>
            </a:xfrm>
            <a:prstGeom prst="ellipse">
              <a:avLst/>
            </a:prstGeom>
            <a:solidFill>
              <a:srgbClr val="354A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黑体" panose="02010609060101010101" charset="-122"/>
                </a:rPr>
                <a:t>1</a:t>
              </a:r>
              <a:endParaRPr lang="zh-CN" altLang="en-US" sz="2800" b="1" dirty="0">
                <a:solidFill>
                  <a:schemeClr val="bg1"/>
                </a:solidFill>
                <a:latin typeface="黑体" panose="02010609060101010101" charset="-122"/>
              </a:endParaRPr>
            </a:p>
          </p:txBody>
        </p:sp>
        <p:sp>
          <p:nvSpPr>
            <p:cNvPr id="4" name="Freeform 13"/>
            <p:cNvSpPr/>
            <p:nvPr/>
          </p:nvSpPr>
          <p:spPr bwMode="auto">
            <a:xfrm>
              <a:off x="6053882" y="1107732"/>
              <a:ext cx="3924961" cy="653640"/>
            </a:xfrm>
            <a:custGeom>
              <a:avLst/>
              <a:gdLst>
                <a:gd name="T0" fmla="*/ 10 w 7091"/>
                <a:gd name="T1" fmla="*/ 0 h 933"/>
                <a:gd name="T2" fmla="*/ 6624 w 7091"/>
                <a:gd name="T3" fmla="*/ 0 h 933"/>
                <a:gd name="T4" fmla="*/ 7091 w 7091"/>
                <a:gd name="T5" fmla="*/ 466 h 933"/>
                <a:gd name="T6" fmla="*/ 7091 w 7091"/>
                <a:gd name="T7" fmla="*/ 466 h 933"/>
                <a:gd name="T8" fmla="*/ 6624 w 7091"/>
                <a:gd name="T9" fmla="*/ 933 h 933"/>
                <a:gd name="T10" fmla="*/ 10 w 7091"/>
                <a:gd name="T11" fmla="*/ 933 h 933"/>
                <a:gd name="T12" fmla="*/ 0 w 7091"/>
                <a:gd name="T13" fmla="*/ 933 h 933"/>
                <a:gd name="T14" fmla="*/ 192 w 7091"/>
                <a:gd name="T15" fmla="*/ 466 h 933"/>
                <a:gd name="T16" fmla="*/ 0 w 7091"/>
                <a:gd name="T17" fmla="*/ 0 h 933"/>
                <a:gd name="T18" fmla="*/ 10 w 7091"/>
                <a:gd name="T19" fmla="*/ 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91" h="933">
                  <a:moveTo>
                    <a:pt x="10" y="0"/>
                  </a:moveTo>
                  <a:lnTo>
                    <a:pt x="6624" y="0"/>
                  </a:lnTo>
                  <a:cubicBezTo>
                    <a:pt x="6881" y="0"/>
                    <a:pt x="7091" y="210"/>
                    <a:pt x="7091" y="466"/>
                  </a:cubicBezTo>
                  <a:lnTo>
                    <a:pt x="7091" y="466"/>
                  </a:lnTo>
                  <a:cubicBezTo>
                    <a:pt x="7091" y="723"/>
                    <a:pt x="6881" y="933"/>
                    <a:pt x="6624" y="933"/>
                  </a:cubicBezTo>
                  <a:lnTo>
                    <a:pt x="10" y="933"/>
                  </a:lnTo>
                  <a:cubicBezTo>
                    <a:pt x="7" y="933"/>
                    <a:pt x="4" y="933"/>
                    <a:pt x="0" y="933"/>
                  </a:cubicBezTo>
                  <a:cubicBezTo>
                    <a:pt x="119" y="813"/>
                    <a:pt x="192" y="648"/>
                    <a:pt x="192" y="466"/>
                  </a:cubicBezTo>
                  <a:cubicBezTo>
                    <a:pt x="192" y="284"/>
                    <a:pt x="119" y="12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lose/>
                </a:path>
              </a:pathLst>
            </a:custGeom>
            <a:solidFill>
              <a:srgbClr val="354A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876101" y="2590532"/>
            <a:ext cx="4991902" cy="716409"/>
            <a:chOff x="4986941" y="2048887"/>
            <a:chExt cx="4991902" cy="716409"/>
          </a:xfrm>
        </p:grpSpPr>
        <p:sp>
          <p:nvSpPr>
            <p:cNvPr id="8" name="Oval 12"/>
            <p:cNvSpPr>
              <a:spLocks noChangeArrowheads="1"/>
            </p:cNvSpPr>
            <p:nvPr/>
          </p:nvSpPr>
          <p:spPr bwMode="auto">
            <a:xfrm>
              <a:off x="4986941" y="2048887"/>
              <a:ext cx="704773" cy="716409"/>
            </a:xfrm>
            <a:prstGeom prst="ellipse">
              <a:avLst/>
            </a:prstGeom>
            <a:solidFill>
              <a:srgbClr val="354A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黑体" panose="02010609060101010101" charset="-122"/>
                </a:rPr>
                <a:t>2</a:t>
              </a:r>
              <a:endParaRPr lang="zh-CN" altLang="en-US" sz="2800" b="1" dirty="0">
                <a:solidFill>
                  <a:schemeClr val="bg1"/>
                </a:solidFill>
                <a:latin typeface="黑体" panose="02010609060101010101" charset="-122"/>
              </a:endParaRPr>
            </a:p>
          </p:txBody>
        </p:sp>
        <p:sp>
          <p:nvSpPr>
            <p:cNvPr id="9" name="Freeform 13"/>
            <p:cNvSpPr/>
            <p:nvPr/>
          </p:nvSpPr>
          <p:spPr bwMode="auto">
            <a:xfrm>
              <a:off x="6053882" y="2093118"/>
              <a:ext cx="3924961" cy="653640"/>
            </a:xfrm>
            <a:custGeom>
              <a:avLst/>
              <a:gdLst>
                <a:gd name="T0" fmla="*/ 10 w 7091"/>
                <a:gd name="T1" fmla="*/ 0 h 933"/>
                <a:gd name="T2" fmla="*/ 6624 w 7091"/>
                <a:gd name="T3" fmla="*/ 0 h 933"/>
                <a:gd name="T4" fmla="*/ 7091 w 7091"/>
                <a:gd name="T5" fmla="*/ 466 h 933"/>
                <a:gd name="T6" fmla="*/ 7091 w 7091"/>
                <a:gd name="T7" fmla="*/ 466 h 933"/>
                <a:gd name="T8" fmla="*/ 6624 w 7091"/>
                <a:gd name="T9" fmla="*/ 933 h 933"/>
                <a:gd name="T10" fmla="*/ 10 w 7091"/>
                <a:gd name="T11" fmla="*/ 933 h 933"/>
                <a:gd name="T12" fmla="*/ 0 w 7091"/>
                <a:gd name="T13" fmla="*/ 933 h 933"/>
                <a:gd name="T14" fmla="*/ 192 w 7091"/>
                <a:gd name="T15" fmla="*/ 466 h 933"/>
                <a:gd name="T16" fmla="*/ 0 w 7091"/>
                <a:gd name="T17" fmla="*/ 0 h 933"/>
                <a:gd name="T18" fmla="*/ 10 w 7091"/>
                <a:gd name="T19" fmla="*/ 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91" h="933">
                  <a:moveTo>
                    <a:pt x="10" y="0"/>
                  </a:moveTo>
                  <a:lnTo>
                    <a:pt x="6624" y="0"/>
                  </a:lnTo>
                  <a:cubicBezTo>
                    <a:pt x="6881" y="0"/>
                    <a:pt x="7091" y="210"/>
                    <a:pt x="7091" y="466"/>
                  </a:cubicBezTo>
                  <a:lnTo>
                    <a:pt x="7091" y="466"/>
                  </a:lnTo>
                  <a:cubicBezTo>
                    <a:pt x="7091" y="723"/>
                    <a:pt x="6881" y="933"/>
                    <a:pt x="6624" y="933"/>
                  </a:cubicBezTo>
                  <a:lnTo>
                    <a:pt x="10" y="933"/>
                  </a:lnTo>
                  <a:cubicBezTo>
                    <a:pt x="7" y="933"/>
                    <a:pt x="4" y="933"/>
                    <a:pt x="0" y="933"/>
                  </a:cubicBezTo>
                  <a:cubicBezTo>
                    <a:pt x="119" y="813"/>
                    <a:pt x="192" y="648"/>
                    <a:pt x="192" y="466"/>
                  </a:cubicBezTo>
                  <a:cubicBezTo>
                    <a:pt x="192" y="284"/>
                    <a:pt x="119" y="12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lose/>
                </a:path>
              </a:pathLst>
            </a:custGeom>
            <a:solidFill>
              <a:srgbClr val="354A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10" name="矩形 9"/>
            <p:cNvSpPr/>
            <p:nvPr/>
          </p:nvSpPr>
          <p:spPr>
            <a:xfrm>
              <a:off x="6393709" y="2114703"/>
              <a:ext cx="182614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3200" kern="100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模型结构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876101" y="3551059"/>
            <a:ext cx="4991902" cy="716409"/>
            <a:chOff x="4986941" y="3002190"/>
            <a:chExt cx="4991902" cy="716409"/>
          </a:xfrm>
        </p:grpSpPr>
        <p:sp>
          <p:nvSpPr>
            <p:cNvPr id="11" name="Oval 12"/>
            <p:cNvSpPr>
              <a:spLocks noChangeArrowheads="1"/>
            </p:cNvSpPr>
            <p:nvPr/>
          </p:nvSpPr>
          <p:spPr bwMode="auto">
            <a:xfrm>
              <a:off x="4986941" y="3002190"/>
              <a:ext cx="704773" cy="716409"/>
            </a:xfrm>
            <a:prstGeom prst="ellipse">
              <a:avLst/>
            </a:prstGeom>
            <a:solidFill>
              <a:srgbClr val="354A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黑体" panose="02010609060101010101" charset="-122"/>
                </a:rPr>
                <a:t>3</a:t>
              </a:r>
              <a:endParaRPr lang="zh-CN" altLang="en-US" sz="2800" b="1" dirty="0">
                <a:solidFill>
                  <a:schemeClr val="bg1"/>
                </a:solidFill>
                <a:latin typeface="黑体" panose="02010609060101010101" charset="-122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6053882" y="3046421"/>
              <a:ext cx="3924961" cy="653640"/>
            </a:xfrm>
            <a:custGeom>
              <a:avLst/>
              <a:gdLst>
                <a:gd name="T0" fmla="*/ 10 w 7091"/>
                <a:gd name="T1" fmla="*/ 0 h 933"/>
                <a:gd name="T2" fmla="*/ 6624 w 7091"/>
                <a:gd name="T3" fmla="*/ 0 h 933"/>
                <a:gd name="T4" fmla="*/ 7091 w 7091"/>
                <a:gd name="T5" fmla="*/ 466 h 933"/>
                <a:gd name="T6" fmla="*/ 7091 w 7091"/>
                <a:gd name="T7" fmla="*/ 466 h 933"/>
                <a:gd name="T8" fmla="*/ 6624 w 7091"/>
                <a:gd name="T9" fmla="*/ 933 h 933"/>
                <a:gd name="T10" fmla="*/ 10 w 7091"/>
                <a:gd name="T11" fmla="*/ 933 h 933"/>
                <a:gd name="T12" fmla="*/ 0 w 7091"/>
                <a:gd name="T13" fmla="*/ 933 h 933"/>
                <a:gd name="T14" fmla="*/ 192 w 7091"/>
                <a:gd name="T15" fmla="*/ 466 h 933"/>
                <a:gd name="T16" fmla="*/ 0 w 7091"/>
                <a:gd name="T17" fmla="*/ 0 h 933"/>
                <a:gd name="T18" fmla="*/ 10 w 7091"/>
                <a:gd name="T19" fmla="*/ 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91" h="933">
                  <a:moveTo>
                    <a:pt x="10" y="0"/>
                  </a:moveTo>
                  <a:lnTo>
                    <a:pt x="6624" y="0"/>
                  </a:lnTo>
                  <a:cubicBezTo>
                    <a:pt x="6881" y="0"/>
                    <a:pt x="7091" y="210"/>
                    <a:pt x="7091" y="466"/>
                  </a:cubicBezTo>
                  <a:lnTo>
                    <a:pt x="7091" y="466"/>
                  </a:lnTo>
                  <a:cubicBezTo>
                    <a:pt x="7091" y="723"/>
                    <a:pt x="6881" y="933"/>
                    <a:pt x="6624" y="933"/>
                  </a:cubicBezTo>
                  <a:lnTo>
                    <a:pt x="10" y="933"/>
                  </a:lnTo>
                  <a:cubicBezTo>
                    <a:pt x="7" y="933"/>
                    <a:pt x="4" y="933"/>
                    <a:pt x="0" y="933"/>
                  </a:cubicBezTo>
                  <a:cubicBezTo>
                    <a:pt x="119" y="813"/>
                    <a:pt x="192" y="648"/>
                    <a:pt x="192" y="466"/>
                  </a:cubicBezTo>
                  <a:cubicBezTo>
                    <a:pt x="192" y="284"/>
                    <a:pt x="119" y="12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lose/>
                </a:path>
              </a:pathLst>
            </a:custGeom>
            <a:solidFill>
              <a:srgbClr val="354A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6393708" y="3073255"/>
              <a:ext cx="182614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3200" kern="100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实验结果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876101" y="4511586"/>
            <a:ext cx="4991902" cy="716409"/>
            <a:chOff x="4986941" y="5002593"/>
            <a:chExt cx="4991902" cy="716409"/>
          </a:xfrm>
        </p:grpSpPr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4986941" y="5002593"/>
              <a:ext cx="704773" cy="716409"/>
            </a:xfrm>
            <a:prstGeom prst="ellipse">
              <a:avLst/>
            </a:prstGeom>
            <a:solidFill>
              <a:srgbClr val="354A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黑体" panose="02010609060101010101" charset="-122"/>
                </a:rPr>
                <a:t>4</a:t>
              </a:r>
              <a:endParaRPr lang="zh-CN" altLang="en-US" sz="2800" b="1" dirty="0">
                <a:solidFill>
                  <a:schemeClr val="bg1"/>
                </a:solidFill>
                <a:latin typeface="黑体" panose="02010609060101010101" charset="-122"/>
              </a:endParaRPr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6053882" y="5046824"/>
              <a:ext cx="3924961" cy="653640"/>
            </a:xfrm>
            <a:custGeom>
              <a:avLst/>
              <a:gdLst>
                <a:gd name="T0" fmla="*/ 10 w 7091"/>
                <a:gd name="T1" fmla="*/ 0 h 933"/>
                <a:gd name="T2" fmla="*/ 6624 w 7091"/>
                <a:gd name="T3" fmla="*/ 0 h 933"/>
                <a:gd name="T4" fmla="*/ 7091 w 7091"/>
                <a:gd name="T5" fmla="*/ 466 h 933"/>
                <a:gd name="T6" fmla="*/ 7091 w 7091"/>
                <a:gd name="T7" fmla="*/ 466 h 933"/>
                <a:gd name="T8" fmla="*/ 6624 w 7091"/>
                <a:gd name="T9" fmla="*/ 933 h 933"/>
                <a:gd name="T10" fmla="*/ 10 w 7091"/>
                <a:gd name="T11" fmla="*/ 933 h 933"/>
                <a:gd name="T12" fmla="*/ 0 w 7091"/>
                <a:gd name="T13" fmla="*/ 933 h 933"/>
                <a:gd name="T14" fmla="*/ 192 w 7091"/>
                <a:gd name="T15" fmla="*/ 466 h 933"/>
                <a:gd name="T16" fmla="*/ 0 w 7091"/>
                <a:gd name="T17" fmla="*/ 0 h 933"/>
                <a:gd name="T18" fmla="*/ 10 w 7091"/>
                <a:gd name="T19" fmla="*/ 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91" h="933">
                  <a:moveTo>
                    <a:pt x="10" y="0"/>
                  </a:moveTo>
                  <a:lnTo>
                    <a:pt x="6624" y="0"/>
                  </a:lnTo>
                  <a:cubicBezTo>
                    <a:pt x="6881" y="0"/>
                    <a:pt x="7091" y="210"/>
                    <a:pt x="7091" y="466"/>
                  </a:cubicBezTo>
                  <a:lnTo>
                    <a:pt x="7091" y="466"/>
                  </a:lnTo>
                  <a:cubicBezTo>
                    <a:pt x="7091" y="723"/>
                    <a:pt x="6881" y="933"/>
                    <a:pt x="6624" y="933"/>
                  </a:cubicBezTo>
                  <a:lnTo>
                    <a:pt x="10" y="933"/>
                  </a:lnTo>
                  <a:cubicBezTo>
                    <a:pt x="7" y="933"/>
                    <a:pt x="4" y="933"/>
                    <a:pt x="0" y="933"/>
                  </a:cubicBezTo>
                  <a:cubicBezTo>
                    <a:pt x="119" y="813"/>
                    <a:pt x="192" y="648"/>
                    <a:pt x="192" y="466"/>
                  </a:cubicBezTo>
                  <a:cubicBezTo>
                    <a:pt x="192" y="284"/>
                    <a:pt x="119" y="120"/>
                    <a:pt x="0" y="0"/>
                  </a:cubicBezTo>
                  <a:cubicBezTo>
                    <a:pt x="4" y="0"/>
                    <a:pt x="7" y="0"/>
                    <a:pt x="10" y="0"/>
                  </a:cubicBezTo>
                  <a:close/>
                </a:path>
              </a:pathLst>
            </a:custGeom>
            <a:solidFill>
              <a:srgbClr val="354A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6379853" y="5050135"/>
              <a:ext cx="100540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zh-CN" altLang="en-US" sz="3200" kern="100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</a:rPr>
                <a:t>总结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6282869" y="1699984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200" kern="1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摘要简介</a:t>
            </a:r>
            <a:endParaRPr lang="zh-CN" altLang="en-US" sz="3200" kern="100" dirty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8856D-DA9C-AAA1-50DB-FF592841E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内容占位符 8">
            <a:extLst>
              <a:ext uri="{FF2B5EF4-FFF2-40B4-BE49-F238E27FC236}">
                <a16:creationId xmlns:a16="http://schemas.microsoft.com/office/drawing/2014/main" id="{C69F14A9-997E-6B45-AA03-F2FD39FF91FD}"/>
              </a:ext>
            </a:extLst>
          </p:cNvPr>
          <p:cNvSpPr txBox="1"/>
          <p:nvPr/>
        </p:nvSpPr>
        <p:spPr>
          <a:xfrm>
            <a:off x="244802" y="863323"/>
            <a:ext cx="11702396" cy="111025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US" altLang="zh-CN" sz="2000" b="1" dirty="0"/>
              <a:t>Learning Occlusion-Robust Vision Transformers for Real-Time UAV Tracking (CVPR 2025)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zh-CN" altLang="en-US" sz="2000" b="1" dirty="0"/>
              <a:t>用于无人机实时跟踪的抗遮挡 </a:t>
            </a:r>
            <a:r>
              <a:rPr lang="en-US" altLang="zh-CN" sz="2000" b="1" dirty="0" err="1"/>
              <a:t>ViT</a:t>
            </a:r>
            <a:endParaRPr lang="zh-CN" altLang="en-US" sz="2000" b="1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7B0DD46-DB9E-21CB-6F0A-A8ABC36174B3}"/>
              </a:ext>
            </a:extLst>
          </p:cNvPr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A280BB0-B97D-B613-5DB4-E15540168D48}"/>
              </a:ext>
            </a:extLst>
          </p:cNvPr>
          <p:cNvGrpSpPr/>
          <p:nvPr/>
        </p:nvGrpSpPr>
        <p:grpSpPr>
          <a:xfrm>
            <a:off x="272403" y="147430"/>
            <a:ext cx="1224000" cy="338554"/>
            <a:chOff x="272403" y="181383"/>
            <a:chExt cx="1224000" cy="338554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66F1F54-062C-6715-A5B1-F1C1750F7D66}"/>
                </a:ext>
              </a:extLst>
            </p:cNvPr>
            <p:cNvSpPr/>
            <p:nvPr/>
          </p:nvSpPr>
          <p:spPr>
            <a:xfrm>
              <a:off x="284597" y="186816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EF4039F-C34C-E377-D579-80BAD0EF890A}"/>
                </a:ext>
              </a:extLst>
            </p:cNvPr>
            <p:cNvSpPr/>
            <p:nvPr/>
          </p:nvSpPr>
          <p:spPr>
            <a:xfrm>
              <a:off x="272403" y="181383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摘要简介</a:t>
              </a:r>
              <a:endParaRPr lang="zh-CN" altLang="en-US" sz="1600" b="1" spc="1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20D02C13-A984-DB36-F7EF-66CE095947F5}"/>
              </a:ext>
            </a:extLst>
          </p:cNvPr>
          <p:cNvSpPr/>
          <p:nvPr/>
        </p:nvSpPr>
        <p:spPr>
          <a:xfrm>
            <a:off x="1738193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模型结构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03330DE-8C49-508D-E446-89EFC32CBA4F}"/>
              </a:ext>
            </a:extLst>
          </p:cNvPr>
          <p:cNvSpPr/>
          <p:nvPr/>
        </p:nvSpPr>
        <p:spPr>
          <a:xfrm>
            <a:off x="305597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DCB53F1-3C49-A8E1-A70A-856A8080EF7C}"/>
              </a:ext>
            </a:extLst>
          </p:cNvPr>
          <p:cNvSpPr/>
          <p:nvPr/>
        </p:nvSpPr>
        <p:spPr>
          <a:xfrm>
            <a:off x="4316096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AE48018-2E75-760B-FC9B-8615BCE35AB4}"/>
              </a:ext>
            </a:extLst>
          </p:cNvPr>
          <p:cNvSpPr txBox="1"/>
          <p:nvPr/>
        </p:nvSpPr>
        <p:spPr>
          <a:xfrm>
            <a:off x="272403" y="1973581"/>
            <a:ext cx="5933323" cy="2525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b="1" dirty="0"/>
              <a:t>动机：</a:t>
            </a:r>
            <a:r>
              <a:rPr lang="zh-CN" altLang="en-US" dirty="0"/>
              <a:t>解决遮挡问题，提高实时性能。</a:t>
            </a:r>
            <a:endParaRPr lang="en-US" altLang="zh-CN" dirty="0"/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b="1" dirty="0"/>
              <a:t>创新点：</a:t>
            </a:r>
            <a:endParaRPr lang="en-US" altLang="zh-CN" b="1" dirty="0"/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>
                <a:latin typeface="Times New Roman" panose="02020603050405020304" pitchFamily="18" charset="0"/>
              </a:rPr>
              <a:t>利用随机掩码操作，学习抗遮挡的特征表示</a:t>
            </a:r>
            <a:r>
              <a:rPr lang="zh-CN" altLang="en-US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Occlusion-Robust Representations, ORR</a:t>
            </a:r>
            <a:r>
              <a:rPr lang="zh-CN" altLang="en-US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dirty="0">
              <a:solidFill>
                <a:srgbClr val="14141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zh-CN" altLang="en-US" dirty="0">
                <a:solidFill>
                  <a:srgbClr val="141413"/>
                </a:solidFill>
                <a:latin typeface="Times New Roman" panose="02020603050405020304" pitchFamily="18" charset="0"/>
              </a:rPr>
              <a:t>通过自适应特征知识</a:t>
            </a:r>
            <a:r>
              <a:rPr lang="zh-CN" altLang="en-US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蒸馏（</a:t>
            </a:r>
            <a:r>
              <a:rPr lang="en-US" altLang="zh-CN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AFKD</a:t>
            </a:r>
            <a:r>
              <a:rPr lang="zh-CN" altLang="en-US" dirty="0">
                <a:solidFill>
                  <a:srgbClr val="14141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en-US" dirty="0">
                <a:solidFill>
                  <a:srgbClr val="141413"/>
                </a:solidFill>
                <a:latin typeface="Times New Roman" panose="02020603050405020304" pitchFamily="18" charset="0"/>
              </a:rPr>
              <a:t>，在保持大部分性能的同时提高模型效率。</a:t>
            </a:r>
            <a:endParaRPr lang="en-US" altLang="zh-CN" dirty="0">
              <a:solidFill>
                <a:srgbClr val="141413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955FBFC-806D-069A-A715-3AC9839B1E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327" y="1375923"/>
            <a:ext cx="5320332" cy="3226909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A4206D0A-9D95-1C6C-7528-D0675FAE71E0}"/>
              </a:ext>
            </a:extLst>
          </p:cNvPr>
          <p:cNvGrpSpPr/>
          <p:nvPr/>
        </p:nvGrpSpPr>
        <p:grpSpPr>
          <a:xfrm>
            <a:off x="640320" y="4706776"/>
            <a:ext cx="10911359" cy="2059776"/>
            <a:chOff x="459346" y="4462585"/>
            <a:chExt cx="11185421" cy="223259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DA436E62-0506-BD74-4CC6-EE4F2BA28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390" y="5578219"/>
              <a:ext cx="11142377" cy="1116962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B6650B2-1BB6-AA7D-9A4A-4200DBFB2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9393"/>
            <a:stretch/>
          </p:blipFill>
          <p:spPr>
            <a:xfrm>
              <a:off x="459346" y="4462585"/>
              <a:ext cx="11185421" cy="1116962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FE9AF2CC-EB6D-EA32-7A33-365B9C7573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7402" y="2489456"/>
            <a:ext cx="419100" cy="46672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AAFE72B-2EA0-AFA2-C373-B0795B60882C}"/>
              </a:ext>
            </a:extLst>
          </p:cNvPr>
          <p:cNvSpPr txBox="1"/>
          <p:nvPr/>
        </p:nvSpPr>
        <p:spPr>
          <a:xfrm>
            <a:off x="6744970" y="1630679"/>
            <a:ext cx="967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UAVDT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807DB91-C863-1AF5-F1DA-6A1171F3FA20}"/>
              </a:ext>
            </a:extLst>
          </p:cNvPr>
          <p:cNvSpPr txBox="1"/>
          <p:nvPr/>
        </p:nvSpPr>
        <p:spPr>
          <a:xfrm>
            <a:off x="9159285" y="2538153"/>
            <a:ext cx="1097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UAV</a:t>
            </a:r>
            <a:r>
              <a:rPr lang="en-US" altLang="zh-CN" b="1" dirty="0"/>
              <a:t>123</a:t>
            </a:r>
            <a:endParaRPr lang="zh-CN" altLang="en-US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C2CADCD-DBEB-EA90-D70E-A42FAD18FBCF}"/>
              </a:ext>
            </a:extLst>
          </p:cNvPr>
          <p:cNvSpPr txBox="1"/>
          <p:nvPr/>
        </p:nvSpPr>
        <p:spPr>
          <a:xfrm>
            <a:off x="10620254" y="2538152"/>
            <a:ext cx="65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/>
              <a:t>Prec.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008732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8B5F8-2C74-47F9-3EC5-7124D7736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内容占位符 8">
            <a:extLst>
              <a:ext uri="{FF2B5EF4-FFF2-40B4-BE49-F238E27FC236}">
                <a16:creationId xmlns:a16="http://schemas.microsoft.com/office/drawing/2014/main" id="{986E2D1A-7151-427F-C746-D6B0E40A5CB2}"/>
              </a:ext>
            </a:extLst>
          </p:cNvPr>
          <p:cNvSpPr txBox="1"/>
          <p:nvPr/>
        </p:nvSpPr>
        <p:spPr>
          <a:xfrm>
            <a:off x="244802" y="803027"/>
            <a:ext cx="11702396" cy="5227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zh-CN" altLang="en-US" sz="2000" b="1" dirty="0"/>
              <a:t>学习抗遮挡的特征表示</a:t>
            </a:r>
            <a:endParaRPr lang="zh-CN" altLang="en-US" sz="18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B954F34-A4B8-09C5-AA17-97E75452E467}"/>
                  </a:ext>
                </a:extLst>
              </p:cNvPr>
              <p:cNvSpPr txBox="1"/>
              <p:nvPr/>
            </p:nvSpPr>
            <p:spPr>
              <a:xfrm>
                <a:off x="244801" y="1325747"/>
                <a:ext cx="11702396" cy="52207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b="1" dirty="0"/>
                  <a:t>随机掩码方式：</a:t>
                </a:r>
                <a:endParaRPr lang="en-US" altLang="zh-CN" b="1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MAE</a:t>
                </a:r>
                <a:r>
                  <a:rPr lang="zh-CN" altLang="en-US" dirty="0"/>
                  <a:t>掩码：图像中每个区域（方形小块）被掩码的概率相等，无法针对性地模拟对目标区域的遮挡。</a:t>
                </a:r>
                <a:endParaRPr lang="en-US" altLang="zh-CN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基于泊松点过程（</a:t>
                </a:r>
                <a:r>
                  <a:rPr lang="en-US" altLang="zh-CN" dirty="0"/>
                  <a:t>Cox</a:t>
                </a:r>
                <a:r>
                  <a:rPr lang="zh-CN" altLang="en-US" dirty="0"/>
                  <a:t>）的掩码：</a:t>
                </a:r>
                <a:endParaRPr lang="en-US" altLang="zh-CN" dirty="0"/>
              </a:p>
              <a:p>
                <a:pPr lvl="2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zh-CN" altLang="en-US" b="1" dirty="0"/>
                  <a:t>二维概率密度函数：</a:t>
                </a:r>
                <a:endParaRPr lang="en-US" altLang="zh-CN" b="1" dirty="0"/>
              </a:p>
              <a:p>
                <a:pPr lvl="2">
                  <a:lnSpc>
                    <a:spcPct val="150000"/>
                  </a:lnSpc>
                  <a:spcBef>
                    <a:spcPts val="600"/>
                  </a:spcBef>
                </a:pPr>
                <a:endParaRPr lang="en-US" altLang="zh-CN" dirty="0"/>
              </a:p>
              <a:p>
                <a:pPr lvl="2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zh-CN" altLang="en-US" b="1" dirty="0"/>
                  <a:t>构造过程：</a:t>
                </a:r>
                <a:endParaRPr lang="en-US" altLang="zh-CN" b="1" dirty="0"/>
              </a:p>
              <a:p>
                <a:pPr marL="1200150" lvl="2" indent="-285750">
                  <a:lnSpc>
                    <a:spcPts val="36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构造基础形状：使用钟形概率密度函数 </a:t>
                </a:r>
                <a14:m>
                  <m:oMath xmlns:m="http://schemas.openxmlformats.org/officeDocument/2006/math">
                    <m:r>
                      <a:rPr lang="el-GR" altLang="zh-CN" i="1" dirty="0" smtClean="0">
                        <a:latin typeface="Cambria Math" panose="02040503050406030204" pitchFamily="18" charset="0"/>
                      </a:rPr>
                      <m:t>𝜆</m:t>
                    </m:r>
                    <m:d>
                      <m:dPr>
                        <m:ctrlPr>
                          <a:rPr lang="el-GR" altLang="zh-CN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i="1" dirty="0" err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 dirty="0" err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US" altLang="zh-CN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altLang="zh-CN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zh-CN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altLang="zh-CN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i="1" dirty="0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altLang="zh-CN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sup>
                    </m:sSup>
                  </m:oMath>
                </a14:m>
                <a:r>
                  <a:rPr lang="zh-CN" altLang="en-US" dirty="0"/>
                  <a:t> </a:t>
                </a:r>
                <a:endParaRPr lang="en-US" altLang="zh-CN" dirty="0"/>
              </a:p>
              <a:p>
                <a:pPr marL="1200150" lvl="2" indent="-285750">
                  <a:lnSpc>
                    <a:spcPts val="36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引入随机强度：用泊松随机变量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0" dirty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控制整体强度</a:t>
                </a:r>
                <a:endParaRPr lang="en-US" altLang="zh-CN" dirty="0"/>
              </a:p>
              <a:p>
                <a:pPr marL="1200150" lvl="2" indent="-285750">
                  <a:lnSpc>
                    <a:spcPts val="36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归一化处理：除以积分</a:t>
                </a:r>
                <a14:m>
                  <m:oMath xmlns:m="http://schemas.openxmlformats.org/officeDocument/2006/math">
                    <m:r>
                      <a:rPr lang="en-US" altLang="zh-CN" b="0" i="0" dirty="0" smtClean="0"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altLang="zh-CN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altLang="zh-CN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CN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 dirty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altLang="zh-CN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altLang="zh-CN" i="1" dirty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altLang="zh-CN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i="1" dirty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altLang="zh-CN" i="1" dirty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sup>
                        </m:sSup>
                        <m:r>
                          <a:rPr lang="en-US" altLang="zh-CN" i="1" dirty="0" err="1">
                            <a:latin typeface="Cambria Math" panose="02040503050406030204" pitchFamily="18" charset="0"/>
                          </a:rPr>
                          <m:t>𝑑𝑥𝑑𝑦</m:t>
                        </m:r>
                      </m:e>
                    </m:nary>
                  </m:oMath>
                </a14:m>
                <a:endParaRPr lang="en-US" altLang="zh-CN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在模板图像中，根据这个概率密度函数采样不同区域，生成掩码矩阵。被采样到的位置设为</a:t>
                </a:r>
                <a:r>
                  <a:rPr lang="en-US" altLang="zh-CN" dirty="0"/>
                  <a:t>1</a:t>
                </a:r>
                <a:r>
                  <a:rPr lang="zh-CN" altLang="en-US" dirty="0"/>
                  <a:t>（保留），其他位置设为</a:t>
                </a:r>
                <a:r>
                  <a:rPr lang="en-US" altLang="zh-CN" dirty="0"/>
                  <a:t>0</a:t>
                </a:r>
                <a:r>
                  <a:rPr lang="zh-CN" altLang="en-US" dirty="0"/>
                  <a:t>（掩码）。从而</a:t>
                </a:r>
                <a:r>
                  <a:rPr lang="zh-CN" altLang="en-US" b="1" dirty="0"/>
                  <a:t>让中心区域有更高概率被掩码，更多地模拟目标被遮挡的情况</a:t>
                </a:r>
                <a:r>
                  <a:rPr lang="zh-CN" altLang="en-US" dirty="0"/>
                  <a:t>。</a:t>
                </a:r>
                <a:endParaRPr lang="en-US" altLang="zh-CN" dirty="0"/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B954F34-A4B8-09C5-AA17-97E75452E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801" y="1325747"/>
                <a:ext cx="11702396" cy="5220788"/>
              </a:xfrm>
              <a:prstGeom prst="rect">
                <a:avLst/>
              </a:prstGeom>
              <a:blipFill>
                <a:blip r:embed="rId3"/>
                <a:stretch>
                  <a:fillRect l="-313" b="-8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>
            <a:extLst>
              <a:ext uri="{FF2B5EF4-FFF2-40B4-BE49-F238E27FC236}">
                <a16:creationId xmlns:a16="http://schemas.microsoft.com/office/drawing/2014/main" id="{169220E4-0711-07A2-F3ED-323F73E40496}"/>
              </a:ext>
            </a:extLst>
          </p:cNvPr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EE0447C-307A-6F7D-986E-6DD37F403AFC}"/>
              </a:ext>
            </a:extLst>
          </p:cNvPr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81C02EFC-F612-64B3-7E3B-4CB202F2C5AD}"/>
              </a:ext>
            </a:extLst>
          </p:cNvPr>
          <p:cNvGrpSpPr/>
          <p:nvPr/>
        </p:nvGrpSpPr>
        <p:grpSpPr>
          <a:xfrm>
            <a:off x="1617326" y="147430"/>
            <a:ext cx="1224000" cy="338554"/>
            <a:chOff x="2878968" y="162550"/>
            <a:chExt cx="1224000" cy="338554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249A3B7-EF90-37AE-3D2D-B7D29CFD273D}"/>
                </a:ext>
              </a:extLst>
            </p:cNvPr>
            <p:cNvSpPr/>
            <p:nvPr/>
          </p:nvSpPr>
          <p:spPr>
            <a:xfrm>
              <a:off x="2891162" y="167983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ED85A15-5F6C-63A8-49B5-0A8577E19D19}"/>
                </a:ext>
              </a:extLst>
            </p:cNvPr>
            <p:cNvSpPr/>
            <p:nvPr/>
          </p:nvSpPr>
          <p:spPr>
            <a:xfrm>
              <a:off x="2878968" y="162550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模型结构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0C978871-ADF2-B67B-FEB0-45F4A404EF5B}"/>
              </a:ext>
            </a:extLst>
          </p:cNvPr>
          <p:cNvSpPr/>
          <p:nvPr/>
        </p:nvSpPr>
        <p:spPr>
          <a:xfrm>
            <a:off x="3044972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38BFB03-996E-D0AB-7130-56556EF656CF}"/>
              </a:ext>
            </a:extLst>
          </p:cNvPr>
          <p:cNvSpPr/>
          <p:nvPr/>
        </p:nvSpPr>
        <p:spPr>
          <a:xfrm>
            <a:off x="4307859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1F73568-3D57-0F1B-3415-4C5578E8B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59" y="2981262"/>
            <a:ext cx="3248478" cy="89547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874453B-3301-FBBD-E22D-D652BB3945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7908" y="2368395"/>
            <a:ext cx="2921152" cy="316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020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CA973-4407-C961-5C56-5D77D39D0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ACEA36D-BAD4-1E9D-2C3E-FD2F22670D99}"/>
                  </a:ext>
                </a:extLst>
              </p:cNvPr>
              <p:cNvSpPr txBox="1"/>
              <p:nvPr/>
            </p:nvSpPr>
            <p:spPr>
              <a:xfrm>
                <a:off x="280298" y="796233"/>
                <a:ext cx="11702396" cy="41281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b="1" dirty="0"/>
                  <a:t>掩码过程的数学表达：</a:t>
                </a:r>
                <a:endParaRPr lang="en-US" altLang="zh-CN" b="1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二维概率密度函数：</a:t>
                </a:r>
                <a:endParaRPr lang="en-US" altLang="zh-CN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altLang="zh-CN" sz="1600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泊松随机变量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0" dirty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zh-CN" altLang="en-US" dirty="0"/>
                  <a:t> ：</a:t>
                </a:r>
                <a:endParaRPr lang="en-US" altLang="zh-CN" dirty="0"/>
              </a:p>
              <a:p>
                <a:pPr lvl="1">
                  <a:lnSpc>
                    <a:spcPct val="150000"/>
                  </a:lnSpc>
                  <a:spcBef>
                    <a:spcPts val="600"/>
                  </a:spcBef>
                </a:pPr>
                <a:endParaRPr lang="en-US" altLang="zh-CN" sz="1600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在区域 </a:t>
                </a:r>
                <a:r>
                  <a:rPr lang="en-US" altLang="zh-CN" dirty="0"/>
                  <a:t>B </a:t>
                </a:r>
                <a:r>
                  <a:rPr lang="zh-CN" altLang="en-US" dirty="0"/>
                  <a:t>中预期出现的点的数量：</a:t>
                </a:r>
                <a:endParaRPr lang="en-US" altLang="zh-CN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altLang="zh-CN" sz="1400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altLang="zh-CN" sz="1400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由满足特定分布的随机矩阵 </a:t>
                </a:r>
                <a:r>
                  <a:rPr lang="en-US" altLang="zh-CN" dirty="0"/>
                  <a:t>m </a:t>
                </a:r>
                <a:r>
                  <a:rPr lang="zh-CN" altLang="en-US" dirty="0"/>
                  <a:t>生成掩码矩阵 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：</a:t>
                </a:r>
                <a:endParaRPr lang="en-US" altLang="zh-CN" dirty="0"/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2ACEA36D-BAD4-1E9D-2C3E-FD2F22670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298" y="796233"/>
                <a:ext cx="11702396" cy="4128181"/>
              </a:xfrm>
              <a:prstGeom prst="rect">
                <a:avLst/>
              </a:prstGeom>
              <a:blipFill>
                <a:blip r:embed="rId3"/>
                <a:stretch>
                  <a:fillRect l="-365" b="-14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>
            <a:extLst>
              <a:ext uri="{FF2B5EF4-FFF2-40B4-BE49-F238E27FC236}">
                <a16:creationId xmlns:a16="http://schemas.microsoft.com/office/drawing/2014/main" id="{8C7338DB-173B-92F6-D4AD-C8FEED429629}"/>
              </a:ext>
            </a:extLst>
          </p:cNvPr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72B0561-88C9-8E63-7D72-4411B86C946B}"/>
              </a:ext>
            </a:extLst>
          </p:cNvPr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151D7E84-59FA-3D56-6301-A96AA388A86E}"/>
              </a:ext>
            </a:extLst>
          </p:cNvPr>
          <p:cNvGrpSpPr/>
          <p:nvPr/>
        </p:nvGrpSpPr>
        <p:grpSpPr>
          <a:xfrm>
            <a:off x="1617326" y="147430"/>
            <a:ext cx="1224000" cy="338554"/>
            <a:chOff x="2878968" y="162550"/>
            <a:chExt cx="1224000" cy="338554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AD1E7FD-5779-274C-CF4F-4EFAADB619D3}"/>
                </a:ext>
              </a:extLst>
            </p:cNvPr>
            <p:cNvSpPr/>
            <p:nvPr/>
          </p:nvSpPr>
          <p:spPr>
            <a:xfrm>
              <a:off x="2891162" y="167983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B1055B7-9059-9375-4754-73C1E4F39F36}"/>
                </a:ext>
              </a:extLst>
            </p:cNvPr>
            <p:cNvSpPr/>
            <p:nvPr/>
          </p:nvSpPr>
          <p:spPr>
            <a:xfrm>
              <a:off x="2878968" y="162550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模型结构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1C03B397-EF1A-99D4-BE8F-CCFC88F04EA8}"/>
              </a:ext>
            </a:extLst>
          </p:cNvPr>
          <p:cNvSpPr/>
          <p:nvPr/>
        </p:nvSpPr>
        <p:spPr>
          <a:xfrm>
            <a:off x="3044972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91C4937-2EA4-7A1E-A859-17C288B9744E}"/>
              </a:ext>
            </a:extLst>
          </p:cNvPr>
          <p:cNvSpPr/>
          <p:nvPr/>
        </p:nvSpPr>
        <p:spPr>
          <a:xfrm>
            <a:off x="4307859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0BB76043-B03E-3576-B3B3-2EBA62C3D163}"/>
              </a:ext>
            </a:extLst>
          </p:cNvPr>
          <p:cNvGrpSpPr/>
          <p:nvPr/>
        </p:nvGrpSpPr>
        <p:grpSpPr>
          <a:xfrm>
            <a:off x="3892938" y="2550575"/>
            <a:ext cx="4406122" cy="580838"/>
            <a:chOff x="1512236" y="5554840"/>
            <a:chExt cx="7587806" cy="1000265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C92AD525-5A96-480C-8FD4-EBA47F5B7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3887" y="5799252"/>
              <a:ext cx="2286155" cy="709497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94872138-EFBF-9E6E-258A-335C8DA2D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12236" y="5554840"/>
              <a:ext cx="5087060" cy="1000265"/>
            </a:xfrm>
            <a:prstGeom prst="rect">
              <a:avLst/>
            </a:prstGeom>
          </p:spPr>
        </p:pic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80350070-2BE2-E8DB-BE7B-9E75941441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0379" y="1336616"/>
            <a:ext cx="3391241" cy="934829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:a16="http://schemas.microsoft.com/office/drawing/2014/main" id="{F0EE9396-FE93-A98E-B23C-D8522B330AE2}"/>
              </a:ext>
            </a:extLst>
          </p:cNvPr>
          <p:cNvGrpSpPr/>
          <p:nvPr/>
        </p:nvGrpSpPr>
        <p:grpSpPr>
          <a:xfrm>
            <a:off x="1098438" y="3807697"/>
            <a:ext cx="10066115" cy="505848"/>
            <a:chOff x="1834872" y="4732246"/>
            <a:chExt cx="10066115" cy="505848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0083F5E7-1810-DCED-29B8-6C1800FFA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682003" y="4741416"/>
              <a:ext cx="3218984" cy="487508"/>
            </a:xfrm>
            <a:prstGeom prst="rect">
              <a:avLst/>
            </a:prstGeom>
          </p:spPr>
        </p:pic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FD06E3D8-B46D-A24C-0628-AD59A2885B52}"/>
                </a:ext>
              </a:extLst>
            </p:cNvPr>
            <p:cNvGrpSpPr/>
            <p:nvPr/>
          </p:nvGrpSpPr>
          <p:grpSpPr>
            <a:xfrm>
              <a:off x="1834872" y="4732246"/>
              <a:ext cx="6847131" cy="505848"/>
              <a:chOff x="1074192" y="4919987"/>
              <a:chExt cx="13152680" cy="971686"/>
            </a:xfrm>
          </p:grpSpPr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id="{8084864B-C72E-7BDD-7EB3-B6E46059D7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74192" y="4953330"/>
                <a:ext cx="3534268" cy="905001"/>
              </a:xfrm>
              <a:prstGeom prst="rect">
                <a:avLst/>
              </a:prstGeom>
            </p:spPr>
          </p:pic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686775DA-F46B-A36F-1AD6-CEEEBF8264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52964" y="4919987"/>
                <a:ext cx="9373908" cy="971686"/>
              </a:xfrm>
              <a:prstGeom prst="rect">
                <a:avLst/>
              </a:prstGeom>
            </p:spPr>
          </p:pic>
        </p:grp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23C34AE-B78A-D60B-010A-7A3CD0398D91}"/>
              </a:ext>
            </a:extLst>
          </p:cNvPr>
          <p:cNvGrpSpPr/>
          <p:nvPr/>
        </p:nvGrpSpPr>
        <p:grpSpPr>
          <a:xfrm>
            <a:off x="2624453" y="4949393"/>
            <a:ext cx="7014085" cy="396077"/>
            <a:chOff x="2324476" y="6099329"/>
            <a:chExt cx="8020333" cy="438211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B701632D-C20A-02DF-48AB-0FDC33F9B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400379" y="6099329"/>
              <a:ext cx="5944430" cy="438211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0542FB74-6515-E754-F4C5-25CFA7707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24476" y="6117044"/>
              <a:ext cx="1991003" cy="419158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C12D185B-2F5A-F74C-33C7-189372D8512B}"/>
              </a:ext>
            </a:extLst>
          </p:cNvPr>
          <p:cNvGrpSpPr/>
          <p:nvPr/>
        </p:nvGrpSpPr>
        <p:grpSpPr>
          <a:xfrm>
            <a:off x="1949807" y="5521384"/>
            <a:ext cx="8740602" cy="390580"/>
            <a:chOff x="754012" y="5769655"/>
            <a:chExt cx="8740602" cy="390580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F40B9D24-E503-575D-1334-C9AD41FFF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54012" y="5769655"/>
              <a:ext cx="6277851" cy="390580"/>
            </a:xfrm>
            <a:prstGeom prst="rect">
              <a:avLst/>
            </a:prstGeom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F0B72898-88BD-DC62-BF20-06A7303CD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103505" y="5836340"/>
              <a:ext cx="2391109" cy="323895"/>
            </a:xfrm>
            <a:prstGeom prst="rect">
              <a:avLst/>
            </a:prstGeom>
          </p:spPr>
        </p:pic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58E13D2E-04EB-5269-30F6-82E2FC5B040A}"/>
              </a:ext>
            </a:extLst>
          </p:cNvPr>
          <p:cNvGrpSpPr/>
          <p:nvPr/>
        </p:nvGrpSpPr>
        <p:grpSpPr>
          <a:xfrm>
            <a:off x="1098438" y="6160235"/>
            <a:ext cx="10602804" cy="398411"/>
            <a:chOff x="1098438" y="6160235"/>
            <a:chExt cx="10602804" cy="398411"/>
          </a:xfrm>
        </p:grpSpPr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B98F0090-D748-C566-5459-08E1C3F27F3B}"/>
                </a:ext>
              </a:extLst>
            </p:cNvPr>
            <p:cNvGrpSpPr/>
            <p:nvPr/>
          </p:nvGrpSpPr>
          <p:grpSpPr>
            <a:xfrm>
              <a:off x="1098438" y="6160235"/>
              <a:ext cx="10459909" cy="398411"/>
              <a:chOff x="1125539" y="6142877"/>
              <a:chExt cx="10459909" cy="398411"/>
            </a:xfrm>
          </p:grpSpPr>
          <p:pic>
            <p:nvPicPr>
              <p:cNvPr id="39" name="图片 38">
                <a:extLst>
                  <a:ext uri="{FF2B5EF4-FFF2-40B4-BE49-F238E27FC236}">
                    <a16:creationId xmlns:a16="http://schemas.microsoft.com/office/drawing/2014/main" id="{882B1CA1-55AC-5889-5D94-62A258E9D9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25539" y="6160235"/>
                <a:ext cx="5534797" cy="381053"/>
              </a:xfrm>
              <a:prstGeom prst="rect">
                <a:avLst/>
              </a:prstGeom>
            </p:spPr>
          </p:pic>
          <p:pic>
            <p:nvPicPr>
              <p:cNvPr id="41" name="图片 40">
                <a:extLst>
                  <a:ext uri="{FF2B5EF4-FFF2-40B4-BE49-F238E27FC236}">
                    <a16:creationId xmlns:a16="http://schemas.microsoft.com/office/drawing/2014/main" id="{6F1E6BC4-D4BC-06A3-3AA4-27EC75F7F3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660336" y="6142877"/>
                <a:ext cx="4925112" cy="390580"/>
              </a:xfrm>
              <a:prstGeom prst="rect">
                <a:avLst/>
              </a:prstGeom>
            </p:spPr>
          </p:pic>
        </p:grpSp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C259F626-6969-6211-021A-43D0EC1A5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1558347" y="6368119"/>
              <a:ext cx="142895" cy="1905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4831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38B88-69DB-6A07-A827-9CC0CE7D8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61FF2941-BBC3-E864-6DED-C30748E899FC}"/>
                  </a:ext>
                </a:extLst>
              </p:cNvPr>
              <p:cNvSpPr txBox="1"/>
              <p:nvPr/>
            </p:nvSpPr>
            <p:spPr>
              <a:xfrm>
                <a:off x="194611" y="796233"/>
                <a:ext cx="11702396" cy="5887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利用泊松点过程生成掩码矩阵</a:t>
                </a:r>
                <a:r>
                  <a:rPr lang="en-US" altLang="zh-CN" dirty="0"/>
                  <a:t> b</a:t>
                </a:r>
                <a:r>
                  <a:rPr lang="zh-CN" altLang="en-US" dirty="0"/>
                  <a:t>’ ：</a:t>
                </a:r>
                <a:endParaRPr lang="en-US" altLang="zh-CN" dirty="0"/>
              </a:p>
              <a:p>
                <a:pPr lvl="2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zh-CN" altLang="en-US" dirty="0"/>
                  <a:t>首先在空间中生成均匀分布的点，然后以强度函数</a:t>
                </a:r>
                <a14:m>
                  <m:oMath xmlns:m="http://schemas.openxmlformats.org/officeDocument/2006/math"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 dirty="0" err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zh-CN" altLang="en-US" dirty="0"/>
                  <a:t>的概率删除这些点。</a:t>
                </a:r>
                <a:endParaRPr lang="en-US" altLang="zh-CN" b="1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dirty="0"/>
                  <a:t>MAE</a:t>
                </a:r>
                <a:r>
                  <a:rPr lang="zh-CN" altLang="en-US" dirty="0"/>
                  <a:t>掩码与</a:t>
                </a:r>
                <a:r>
                  <a:rPr lang="en-US" altLang="zh-CN" dirty="0"/>
                  <a:t>Cox</a:t>
                </a:r>
                <a:r>
                  <a:rPr lang="zh-CN" altLang="en-US" dirty="0"/>
                  <a:t>掩码的比较：</a:t>
                </a:r>
                <a:endParaRPr lang="en-US" altLang="zh-CN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altLang="zh-CN" dirty="0"/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</a:pPr>
                <a:endParaRPr lang="en-US" altLang="zh-CN" sz="1600" dirty="0"/>
              </a:p>
              <a:p>
                <a:pPr marL="1200150" lvl="2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1600" dirty="0"/>
                  <a:t>元素级乘法（</a:t>
                </a:r>
                <a:r>
                  <a:rPr lang="en-US" altLang="zh-CN" sz="1600" dirty="0"/>
                  <a:t>Hadamard</a:t>
                </a:r>
                <a:r>
                  <a:rPr lang="zh-CN" altLang="en-US" sz="1600" dirty="0"/>
                  <a:t>积）⊙ ：两个相同尺寸的矩阵，对应位置的元素相乘。</a:t>
                </a:r>
                <a:endParaRPr lang="en-US" altLang="zh-CN" sz="1600" dirty="0"/>
              </a:p>
              <a:p>
                <a:pPr marL="1200150" lvl="2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1600" dirty="0"/>
                  <a:t>张量积（</a:t>
                </a:r>
                <a:r>
                  <a:rPr lang="en-US" altLang="zh-CN" sz="1600" dirty="0"/>
                  <a:t>Kronecker</a:t>
                </a:r>
                <a:r>
                  <a:rPr lang="zh-CN" altLang="en-US" sz="1600" dirty="0"/>
                  <a:t>积）⊗：将第一个矩阵的每个元素乘以整个第二个矩阵，然后按第一个矩阵的位置排列，实现矩阵的 “块状扩展” 。</a:t>
                </a:r>
                <a:endParaRPr lang="en-US" altLang="zh-CN" sz="1600" b="1" dirty="0"/>
              </a:p>
              <a:p>
                <a:pPr marL="1200150" lvl="2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altLang="zh-CN" sz="1600" b="1" dirty="0"/>
              </a:p>
              <a:p>
                <a:pPr marL="1200150" lvl="2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altLang="zh-CN" sz="1600" b="1" dirty="0"/>
              </a:p>
              <a:p>
                <a:pPr marL="1200150" lvl="2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altLang="zh-CN" sz="1600" b="1" dirty="0"/>
              </a:p>
              <a:p>
                <a:pPr marL="1200150" lvl="2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600" b="1" dirty="0"/>
                  <a:t>Cox</a:t>
                </a:r>
                <a:r>
                  <a:rPr lang="zh-CN" altLang="en-US" sz="1600" b="1" dirty="0"/>
                  <a:t>掩码没有强制保留精确数量的点，而是允许围绕期望值随机波动，这符合现实中的目标遮挡程度并不固定的情况。</a:t>
                </a:r>
                <a:endParaRPr lang="en-US" altLang="zh-CN" sz="1600" b="1" dirty="0"/>
              </a:p>
              <a:p>
                <a:pPr marL="1200150" lvl="2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sz="1600" dirty="0"/>
                  <a:t>空间分布的随机（中心高概率）和总数量的随机（围绕期望值波动）有助于模拟多样化的遮挡情形。</a:t>
                </a:r>
                <a:endParaRPr lang="en-US" altLang="zh-CN" sz="1600" dirty="0"/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61FF2941-BBC3-E864-6DED-C30748E899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611" y="796233"/>
                <a:ext cx="11702396" cy="5887189"/>
              </a:xfrm>
              <a:prstGeom prst="rect">
                <a:avLst/>
              </a:prstGeom>
              <a:blipFill>
                <a:blip r:embed="rId3"/>
                <a:stretch>
                  <a:fillRect r="-1875" b="-5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>
            <a:extLst>
              <a:ext uri="{FF2B5EF4-FFF2-40B4-BE49-F238E27FC236}">
                <a16:creationId xmlns:a16="http://schemas.microsoft.com/office/drawing/2014/main" id="{145D25B1-1AD3-8D5C-0D55-0B9008CDD580}"/>
              </a:ext>
            </a:extLst>
          </p:cNvPr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0678D5B-A24F-C091-A8B1-BFC78BA6FA9A}"/>
              </a:ext>
            </a:extLst>
          </p:cNvPr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A4BECD4-E57D-2948-7261-DBA562A9EC2B}"/>
              </a:ext>
            </a:extLst>
          </p:cNvPr>
          <p:cNvGrpSpPr/>
          <p:nvPr/>
        </p:nvGrpSpPr>
        <p:grpSpPr>
          <a:xfrm>
            <a:off x="1617326" y="147430"/>
            <a:ext cx="1224000" cy="338554"/>
            <a:chOff x="2878968" y="162550"/>
            <a:chExt cx="1224000" cy="338554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02D42EF-7F6C-37A9-8043-1A242412F55D}"/>
                </a:ext>
              </a:extLst>
            </p:cNvPr>
            <p:cNvSpPr/>
            <p:nvPr/>
          </p:nvSpPr>
          <p:spPr>
            <a:xfrm>
              <a:off x="2891162" y="167983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437EF2CA-E065-B951-B61B-22A2C85146CA}"/>
                </a:ext>
              </a:extLst>
            </p:cNvPr>
            <p:cNvSpPr/>
            <p:nvPr/>
          </p:nvSpPr>
          <p:spPr>
            <a:xfrm>
              <a:off x="2878968" y="162550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模型结构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B466C0A0-0B1B-BA03-0931-E94DA88DAB66}"/>
              </a:ext>
            </a:extLst>
          </p:cNvPr>
          <p:cNvSpPr/>
          <p:nvPr/>
        </p:nvSpPr>
        <p:spPr>
          <a:xfrm>
            <a:off x="3044972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51C06A9-BBC7-71C6-044D-77E7530FB274}"/>
              </a:ext>
            </a:extLst>
          </p:cNvPr>
          <p:cNvSpPr/>
          <p:nvPr/>
        </p:nvSpPr>
        <p:spPr>
          <a:xfrm>
            <a:off x="4307859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9D691CCA-452D-3A3C-779B-7AB2D81E7578}"/>
              </a:ext>
            </a:extLst>
          </p:cNvPr>
          <p:cNvGrpSpPr/>
          <p:nvPr/>
        </p:nvGrpSpPr>
        <p:grpSpPr>
          <a:xfrm>
            <a:off x="4167804" y="2267216"/>
            <a:ext cx="3856391" cy="885231"/>
            <a:chOff x="3778849" y="3234956"/>
            <a:chExt cx="3856391" cy="885231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9C728B44-2F54-3BC3-3890-588D46227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01709" y="3691612"/>
              <a:ext cx="3833531" cy="428575"/>
            </a:xfrm>
            <a:prstGeom prst="rect">
              <a:avLst/>
            </a:prstGeom>
          </p:spPr>
        </p:pic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E06B923B-F291-7171-6F2D-C155AD42CBFF}"/>
                </a:ext>
              </a:extLst>
            </p:cNvPr>
            <p:cNvGrpSpPr/>
            <p:nvPr/>
          </p:nvGrpSpPr>
          <p:grpSpPr>
            <a:xfrm>
              <a:off x="3778849" y="3234956"/>
              <a:ext cx="3833531" cy="456656"/>
              <a:chOff x="1311258" y="5541645"/>
              <a:chExt cx="4366307" cy="520122"/>
            </a:xfrm>
          </p:grpSpPr>
          <p:pic>
            <p:nvPicPr>
              <p:cNvPr id="27" name="图片 26">
                <a:extLst>
                  <a:ext uri="{FF2B5EF4-FFF2-40B4-BE49-F238E27FC236}">
                    <a16:creationId xmlns:a16="http://schemas.microsoft.com/office/drawing/2014/main" id="{9DC0E75E-6399-DFC4-B693-42D6B5AFFD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r="65175"/>
              <a:stretch/>
            </p:blipFill>
            <p:spPr>
              <a:xfrm>
                <a:off x="1311258" y="5565016"/>
                <a:ext cx="1210962" cy="496751"/>
              </a:xfrm>
              <a:prstGeom prst="rect">
                <a:avLst/>
              </a:prstGeom>
            </p:spPr>
          </p:pic>
          <p:pic>
            <p:nvPicPr>
              <p:cNvPr id="33" name="图片 32">
                <a:extLst>
                  <a:ext uri="{FF2B5EF4-FFF2-40B4-BE49-F238E27FC236}">
                    <a16:creationId xmlns:a16="http://schemas.microsoft.com/office/drawing/2014/main" id="{EA69BA54-8F9A-CD18-D9D1-9E9EA7F263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34014" r="54115"/>
              <a:stretch/>
            </p:blipFill>
            <p:spPr>
              <a:xfrm>
                <a:off x="2692418" y="5555762"/>
                <a:ext cx="412767" cy="496751"/>
              </a:xfrm>
              <a:prstGeom prst="rect">
                <a:avLst/>
              </a:prstGeom>
            </p:spPr>
          </p:pic>
          <p:pic>
            <p:nvPicPr>
              <p:cNvPr id="35" name="图片 34">
                <a:extLst>
                  <a:ext uri="{FF2B5EF4-FFF2-40B4-BE49-F238E27FC236}">
                    <a16:creationId xmlns:a16="http://schemas.microsoft.com/office/drawing/2014/main" id="{12DD7512-9724-5FFB-4FA4-C789478CC3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44641" r="43488"/>
              <a:stretch/>
            </p:blipFill>
            <p:spPr>
              <a:xfrm>
                <a:off x="3275383" y="5555761"/>
                <a:ext cx="412767" cy="496751"/>
              </a:xfrm>
              <a:prstGeom prst="rect">
                <a:avLst/>
              </a:prstGeom>
            </p:spPr>
          </p:pic>
          <p:pic>
            <p:nvPicPr>
              <p:cNvPr id="38" name="图片 37">
                <a:extLst>
                  <a:ext uri="{FF2B5EF4-FFF2-40B4-BE49-F238E27FC236}">
                    <a16:creationId xmlns:a16="http://schemas.microsoft.com/office/drawing/2014/main" id="{965BFC85-1D36-5CF0-68AF-D09A89FAA8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56948" r="33829"/>
              <a:stretch/>
            </p:blipFill>
            <p:spPr>
              <a:xfrm>
                <a:off x="3812628" y="5548140"/>
                <a:ext cx="320706" cy="496751"/>
              </a:xfrm>
              <a:prstGeom prst="rect">
                <a:avLst/>
              </a:prstGeom>
            </p:spPr>
          </p:pic>
          <p:pic>
            <p:nvPicPr>
              <p:cNvPr id="40" name="图片 39">
                <a:extLst>
                  <a:ext uri="{FF2B5EF4-FFF2-40B4-BE49-F238E27FC236}">
                    <a16:creationId xmlns:a16="http://schemas.microsoft.com/office/drawing/2014/main" id="{F6CCEB5C-313D-520C-A08C-2FF3E9B434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66737" r="19801"/>
              <a:stretch/>
            </p:blipFill>
            <p:spPr>
              <a:xfrm>
                <a:off x="4257812" y="5541645"/>
                <a:ext cx="474208" cy="503246"/>
              </a:xfrm>
              <a:prstGeom prst="rect">
                <a:avLst/>
              </a:prstGeom>
            </p:spPr>
          </p:pic>
          <p:pic>
            <p:nvPicPr>
              <p:cNvPr id="47" name="图片 46">
                <a:extLst>
                  <a:ext uri="{FF2B5EF4-FFF2-40B4-BE49-F238E27FC236}">
                    <a16:creationId xmlns:a16="http://schemas.microsoft.com/office/drawing/2014/main" id="{04748AE0-F0AB-D48D-7D4A-C4A05D8BE2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25536" y="5556295"/>
                <a:ext cx="852029" cy="480976"/>
              </a:xfrm>
              <a:prstGeom prst="rect">
                <a:avLst/>
              </a:prstGeom>
            </p:spPr>
          </p:pic>
        </p:grp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42AA3620-7A8D-A0CF-680C-8DB12042D3DF}"/>
              </a:ext>
            </a:extLst>
          </p:cNvPr>
          <p:cNvGrpSpPr/>
          <p:nvPr/>
        </p:nvGrpSpPr>
        <p:grpSpPr>
          <a:xfrm>
            <a:off x="3067719" y="4215374"/>
            <a:ext cx="6373898" cy="1545444"/>
            <a:chOff x="2897831" y="5067854"/>
            <a:chExt cx="7150703" cy="1733792"/>
          </a:xfrm>
        </p:grpSpPr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2C0B3961-6B0B-5656-1085-11B1C29CCB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97831" y="5458434"/>
              <a:ext cx="2152950" cy="952633"/>
            </a:xfrm>
            <a:prstGeom prst="rect">
              <a:avLst/>
            </a:prstGeom>
          </p:spPr>
        </p:pic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14936BF5-821D-6A2D-5E55-2C36DB9A7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23475" y="5067854"/>
              <a:ext cx="4725059" cy="17337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5611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91664-3DB9-0527-9C61-527556FA4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8C40E444-0AAF-3D36-0CFE-EF3F9E3AC8D3}"/>
                  </a:ext>
                </a:extLst>
              </p:cNvPr>
              <p:cNvSpPr txBox="1"/>
              <p:nvPr/>
            </p:nvSpPr>
            <p:spPr>
              <a:xfrm>
                <a:off x="280298" y="796233"/>
                <a:ext cx="11702396" cy="55758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经过 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zh-CN" altLang="en-US" dirty="0"/>
                  <a:t>和 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′, 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两次前向传播，</a:t>
                </a:r>
                <a:r>
                  <a:rPr lang="en-US" altLang="zh-CN" dirty="0"/>
                  <a:t>backbone</a:t>
                </a:r>
                <a:r>
                  <a:rPr lang="zh-CN" altLang="en-US" dirty="0"/>
                  <a:t>可以得到没有遮挡和添加遮挡两种情况下的特征表示。</a:t>
                </a:r>
                <a:endParaRPr lang="en-US" altLang="zh-CN" dirty="0"/>
              </a:p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altLang="zh-CN" b="1" dirty="0"/>
              </a:p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b="1" dirty="0"/>
                  <a:t>通过最小化两种特征表示的</a:t>
                </a:r>
                <a:r>
                  <a:rPr lang="en-US" altLang="zh-CN" b="1" dirty="0"/>
                  <a:t>MSE</a:t>
                </a:r>
                <a:r>
                  <a:rPr lang="zh-CN" altLang="en-US" b="1" dirty="0"/>
                  <a:t>损失，让模型学习抗遮挡的特征表示：</a:t>
                </a:r>
                <a:endParaRPr lang="en-US" altLang="zh-CN" b="1" dirty="0"/>
              </a:p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altLang="zh-CN" sz="1600" dirty="0"/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</a:pPr>
                <a:endParaRPr lang="en-US" altLang="zh-CN" sz="1600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其中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:</m:t>
                        </m:r>
                        <m:r>
                          <a:rPr lang="zh-CN" altLang="en-US" b="0" i="1" dirty="0" smtClean="0">
                            <a:latin typeface="Cambria Math" panose="02040503050406030204" pitchFamily="18" charset="0"/>
                          </a:rPr>
                          <m:t>𝜅</m:t>
                        </m:r>
                      </m:sub>
                      <m:sup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bSup>
                  </m:oMath>
                </a14:m>
                <a:r>
                  <a:rPr lang="zh-CN" altLang="en-US" dirty="0"/>
                  <a:t>代表 </a:t>
                </a:r>
                <a:r>
                  <a:rPr lang="en-US" altLang="zh-CN" dirty="0"/>
                  <a:t>backbone </a:t>
                </a:r>
                <a:r>
                  <a:rPr lang="zh-CN" altLang="en-US" dirty="0"/>
                  <a:t>第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zh-CN" altLang="en-US" dirty="0"/>
                  <a:t> 层输出的特征表示，总 </a:t>
                </a:r>
                <a:r>
                  <a:rPr lang="en-US" altLang="zh-CN" dirty="0"/>
                  <a:t>token </a:t>
                </a:r>
                <a:r>
                  <a:rPr lang="zh-CN" altLang="en-US" dirty="0"/>
                  <a:t>数量为 </a:t>
                </a:r>
                <a14:m>
                  <m:oMath xmlns:m="http://schemas.openxmlformats.org/officeDocument/2006/math">
                    <m:r>
                      <a:rPr lang="zh-CN" altLang="en-US" i="1" dirty="0">
                        <a:latin typeface="Cambria Math" panose="02040503050406030204" pitchFamily="18" charset="0"/>
                      </a:rPr>
                      <m:t>𝜅</m:t>
                    </m:r>
                  </m:oMath>
                </a14:m>
                <a:r>
                  <a:rPr lang="zh-CN" altLang="en-US" dirty="0"/>
                  <a:t> 。</a:t>
                </a:r>
                <a:endParaRPr lang="en-US" altLang="zh-CN" i="1" dirty="0">
                  <a:latin typeface="Cambria Math" panose="02040503050406030204" pitchFamily="18" charset="0"/>
                </a:endParaRPr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ℬ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zh-CN" altLang="en-US" dirty="0"/>
                  <a:t> 代表教师 </a:t>
                </a:r>
                <a:r>
                  <a:rPr lang="en-US" altLang="zh-CN" dirty="0"/>
                  <a:t>backbone</a:t>
                </a:r>
                <a:r>
                  <a:rPr lang="zh-CN" altLang="en-US" dirty="0"/>
                  <a:t>。</a:t>
                </a:r>
                <a:endParaRPr lang="en-US" altLang="zh-CN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altLang="zh-CN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altLang="zh-CN" dirty="0"/>
              </a:p>
              <a:p>
                <a:pPr lvl="1">
                  <a:lnSpc>
                    <a:spcPct val="150000"/>
                  </a:lnSpc>
                  <a:spcBef>
                    <a:spcPts val="600"/>
                  </a:spcBef>
                </a:pPr>
                <a:endParaRPr lang="en-US" altLang="zh-CN" sz="1600" b="1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altLang="zh-CN" sz="1400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altLang="zh-CN" sz="1400" dirty="0"/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8C40E444-0AAF-3D36-0CFE-EF3F9E3AC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298" y="796233"/>
                <a:ext cx="11702396" cy="5575822"/>
              </a:xfrm>
              <a:prstGeom prst="rect">
                <a:avLst/>
              </a:prstGeom>
              <a:blipFill>
                <a:blip r:embed="rId3"/>
                <a:stretch>
                  <a:fillRect l="-3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>
            <a:extLst>
              <a:ext uri="{FF2B5EF4-FFF2-40B4-BE49-F238E27FC236}">
                <a16:creationId xmlns:a16="http://schemas.microsoft.com/office/drawing/2014/main" id="{C023F821-D906-32D3-25ED-AD79A0F80467}"/>
              </a:ext>
            </a:extLst>
          </p:cNvPr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B4A428E-107D-C1EB-1FD3-E8BC4457F172}"/>
              </a:ext>
            </a:extLst>
          </p:cNvPr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6A8F8E7-4D6D-6D6C-07D5-3AC45C2DA318}"/>
              </a:ext>
            </a:extLst>
          </p:cNvPr>
          <p:cNvGrpSpPr/>
          <p:nvPr/>
        </p:nvGrpSpPr>
        <p:grpSpPr>
          <a:xfrm>
            <a:off x="1617326" y="147430"/>
            <a:ext cx="1224000" cy="338554"/>
            <a:chOff x="2878968" y="162550"/>
            <a:chExt cx="1224000" cy="338554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D726BB9-54EF-2193-D47F-5607AD05C18A}"/>
                </a:ext>
              </a:extLst>
            </p:cNvPr>
            <p:cNvSpPr/>
            <p:nvPr/>
          </p:nvSpPr>
          <p:spPr>
            <a:xfrm>
              <a:off x="2891162" y="167983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CB0DAB0-AD97-EDA9-EC2D-98A2A164EB51}"/>
                </a:ext>
              </a:extLst>
            </p:cNvPr>
            <p:cNvSpPr/>
            <p:nvPr/>
          </p:nvSpPr>
          <p:spPr>
            <a:xfrm>
              <a:off x="2878968" y="162550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模型结构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F15A9421-01B4-5474-1F75-086D95804850}"/>
              </a:ext>
            </a:extLst>
          </p:cNvPr>
          <p:cNvSpPr/>
          <p:nvPr/>
        </p:nvSpPr>
        <p:spPr>
          <a:xfrm>
            <a:off x="3044972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A995846-4652-6B22-E99B-1A919B2E8A17}"/>
              </a:ext>
            </a:extLst>
          </p:cNvPr>
          <p:cNvSpPr/>
          <p:nvPr/>
        </p:nvSpPr>
        <p:spPr>
          <a:xfrm>
            <a:off x="4307859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89C56A8-6D01-1F3F-ADA9-1F1FA122F4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2486" y="4250797"/>
            <a:ext cx="3578013" cy="228407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2E127D8-18C0-7F4B-9B44-9BFDBD28AE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9196" y="2419855"/>
            <a:ext cx="7544595" cy="53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227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9BF79-524E-2419-DA31-400968CF8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E1FFE3C-978B-67EB-ABA9-76A332C59D56}"/>
              </a:ext>
            </a:extLst>
          </p:cNvPr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A7FDDC7-77CE-210D-60DA-51553204A7E5}"/>
              </a:ext>
            </a:extLst>
          </p:cNvPr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25F675E-DD44-8F53-BE87-D3CD2B82D91E}"/>
              </a:ext>
            </a:extLst>
          </p:cNvPr>
          <p:cNvGrpSpPr/>
          <p:nvPr/>
        </p:nvGrpSpPr>
        <p:grpSpPr>
          <a:xfrm>
            <a:off x="1617326" y="147430"/>
            <a:ext cx="1224000" cy="338554"/>
            <a:chOff x="2878968" y="162550"/>
            <a:chExt cx="1224000" cy="33855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339A0A95-4BD3-2D51-B7A6-1FB8B4B08D09}"/>
                </a:ext>
              </a:extLst>
            </p:cNvPr>
            <p:cNvSpPr/>
            <p:nvPr/>
          </p:nvSpPr>
          <p:spPr>
            <a:xfrm>
              <a:off x="2891162" y="167983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3E849C2-EE46-412F-19E5-FA58C31A47C4}"/>
                </a:ext>
              </a:extLst>
            </p:cNvPr>
            <p:cNvSpPr/>
            <p:nvPr/>
          </p:nvSpPr>
          <p:spPr>
            <a:xfrm>
              <a:off x="2878968" y="162550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模型结构</a:t>
              </a: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8F5A1E16-85C0-26C2-D8B8-2A19CCED860E}"/>
              </a:ext>
            </a:extLst>
          </p:cNvPr>
          <p:cNvSpPr/>
          <p:nvPr/>
        </p:nvSpPr>
        <p:spPr>
          <a:xfrm>
            <a:off x="3044972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98AA1CA-3115-9D2C-7A54-60E929D10467}"/>
              </a:ext>
            </a:extLst>
          </p:cNvPr>
          <p:cNvSpPr/>
          <p:nvPr/>
        </p:nvSpPr>
        <p:spPr>
          <a:xfrm>
            <a:off x="4307859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C8E649D-E6F2-83EF-FEC7-889B78042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7504"/>
            <a:ext cx="12192000" cy="604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72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D1EDB-0965-BBFF-1F16-9E01889B4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内容占位符 8">
            <a:extLst>
              <a:ext uri="{FF2B5EF4-FFF2-40B4-BE49-F238E27FC236}">
                <a16:creationId xmlns:a16="http://schemas.microsoft.com/office/drawing/2014/main" id="{AC0DE0BD-B88A-F6C7-375B-93D7FC2C901A}"/>
              </a:ext>
            </a:extLst>
          </p:cNvPr>
          <p:cNvSpPr txBox="1"/>
          <p:nvPr/>
        </p:nvSpPr>
        <p:spPr>
          <a:xfrm>
            <a:off x="244802" y="803027"/>
            <a:ext cx="11702396" cy="5227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zh-CN" altLang="en-US" sz="2000" b="1" dirty="0"/>
              <a:t>知识蒸馏过程</a:t>
            </a:r>
            <a:endParaRPr lang="zh-CN" altLang="en-US" sz="18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C911F42-7886-4AC3-1976-88EB44E655D3}"/>
                  </a:ext>
                </a:extLst>
              </p:cNvPr>
              <p:cNvSpPr txBox="1"/>
              <p:nvPr/>
            </p:nvSpPr>
            <p:spPr>
              <a:xfrm>
                <a:off x="244801" y="1325747"/>
                <a:ext cx="11702396" cy="45436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分为两个阶段训练：</a:t>
                </a:r>
                <a:endParaRPr lang="en-US" altLang="zh-CN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第一阶段：训练教师模型以学习抗遮挡表示 </a:t>
                </a:r>
                <a:r>
                  <a:rPr lang="en-US" altLang="zh-CN" dirty="0"/>
                  <a:t>(Occlusion-Robust Representation) </a:t>
                </a:r>
                <a:r>
                  <a:rPr lang="zh-CN" altLang="en-US" dirty="0"/>
                  <a:t>。</a:t>
                </a:r>
                <a:endParaRPr lang="en-US" altLang="zh-CN" dirty="0"/>
              </a:p>
              <a:p>
                <a:pPr lvl="1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US" altLang="zh-CN" dirty="0"/>
                  <a:t>	</a:t>
                </a:r>
                <a:r>
                  <a:rPr lang="zh-CN" altLang="en-US" dirty="0"/>
                  <a:t>三个主要输入：原始目标模板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zh-CN" altLang="en-US" dirty="0"/>
                  <a:t>，随机掩码后的目标模板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zh-CN" altLang="en-US" i="1" dirty="0" smtClean="0">
                        <a:latin typeface="Cambria Math" panose="02040503050406030204" pitchFamily="18" charset="0"/>
                      </a:rPr>
                      <m:t>’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，搜索图像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zh-CN" altLang="en-US" dirty="0"/>
                  <a:t>。</a:t>
                </a:r>
                <a:endParaRPr lang="en-US" altLang="zh-CN" dirty="0"/>
              </a:p>
              <a:p>
                <a:pPr lvl="1">
                  <a:lnSpc>
                    <a:spcPct val="150000"/>
                  </a:lnSpc>
                  <a:spcBef>
                    <a:spcPts val="600"/>
                  </a:spcBef>
                </a:pPr>
                <a:r>
                  <a:rPr lang="en-US" altLang="zh-CN" dirty="0"/>
                  <a:t>	</a:t>
                </a:r>
                <a:r>
                  <a:rPr lang="zh-CN" altLang="en-US" b="1" dirty="0"/>
                  <a:t>教师模型会分别处理两组输入</a:t>
                </a:r>
                <a:r>
                  <a:rPr lang="zh-CN" altLang="en-US" dirty="0"/>
                  <a:t>：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zh-CN" altLang="en-US" dirty="0"/>
                  <a:t>和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′, 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，</a:t>
                </a:r>
                <a:r>
                  <a:rPr lang="zh-CN" altLang="en-US" b="1" dirty="0"/>
                  <a:t>两次前向传播共享相同的模型权重</a:t>
                </a:r>
                <a:r>
                  <a:rPr lang="zh-CN" altLang="en-US" dirty="0"/>
                  <a:t>。</a:t>
                </a:r>
                <a:endParaRPr lang="en-US" altLang="zh-CN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第二阶段：固定教师模型参数，训练学生模型。</a:t>
                </a:r>
                <a:endParaRPr lang="en-US" altLang="zh-CN" dirty="0"/>
              </a:p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损失函数：</a:t>
                </a:r>
                <a:endParaRPr lang="en-US" altLang="zh-CN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基于</a:t>
                </a:r>
                <a14:m>
                  <m:oMath xmlns:m="http://schemas.openxmlformats.org/officeDocument/2006/math">
                    <m:r>
                      <a:rPr lang="en-US" altLang="zh-CN" b="0" i="0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zh-CN" altLang="en-US" dirty="0"/>
                  <a:t> 输入对的预测结果，计算预测损失：</a:t>
                </a:r>
                <a:endParaRPr lang="en-US" altLang="zh-CN" dirty="0"/>
              </a:p>
              <a:p>
                <a:pPr marL="742950" lvl="1" indent="-285750">
                  <a:lnSpc>
                    <a:spcPct val="20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altLang="zh-CN" b="1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b="1" dirty="0"/>
                  <a:t>教师模型损失：</a:t>
                </a:r>
                <a:r>
                  <a:rPr lang="zh-CN" altLang="en-US" dirty="0"/>
                  <a:t>包括预测损失和学习抗遮挡表示的 </a:t>
                </a:r>
                <a:r>
                  <a:rPr lang="en-US" altLang="zh-CN" dirty="0"/>
                  <a:t>MSE </a:t>
                </a:r>
                <a:r>
                  <a:rPr lang="zh-CN" altLang="en-US" dirty="0"/>
                  <a:t>损失。常数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zh-CN" altLang="en-US" dirty="0"/>
                  <a:t> 是权衡因子，设置为</a:t>
                </a:r>
                <a:r>
                  <a:rPr lang="en-US" altLang="zh-CN" dirty="0"/>
                  <a:t>2.0×10⁻⁴</a:t>
                </a:r>
                <a:r>
                  <a:rPr lang="zh-CN" altLang="en-US" dirty="0"/>
                  <a:t>。</a:t>
                </a:r>
                <a:endParaRPr lang="en-US" altLang="zh-CN" dirty="0"/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AC911F42-7886-4AC3-1976-88EB44E65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801" y="1325747"/>
                <a:ext cx="11702396" cy="4543680"/>
              </a:xfrm>
              <a:prstGeom prst="rect">
                <a:avLst/>
              </a:prstGeom>
              <a:blipFill>
                <a:blip r:embed="rId3"/>
                <a:stretch>
                  <a:fillRect l="-313" b="-10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>
            <a:extLst>
              <a:ext uri="{FF2B5EF4-FFF2-40B4-BE49-F238E27FC236}">
                <a16:creationId xmlns:a16="http://schemas.microsoft.com/office/drawing/2014/main" id="{32BF6393-CB99-A461-D9FE-FFE6C3867B11}"/>
              </a:ext>
            </a:extLst>
          </p:cNvPr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C05CF03-C6BC-D0B1-5BED-B060AA73CBC2}"/>
              </a:ext>
            </a:extLst>
          </p:cNvPr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EA924F0-7C00-1893-E98E-C1F7E1F7D8C3}"/>
              </a:ext>
            </a:extLst>
          </p:cNvPr>
          <p:cNvGrpSpPr/>
          <p:nvPr/>
        </p:nvGrpSpPr>
        <p:grpSpPr>
          <a:xfrm>
            <a:off x="1617326" y="147430"/>
            <a:ext cx="1224000" cy="338554"/>
            <a:chOff x="2878968" y="162550"/>
            <a:chExt cx="1224000" cy="338554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F731DF1-B7CB-D5B7-1A77-84A384274AC7}"/>
                </a:ext>
              </a:extLst>
            </p:cNvPr>
            <p:cNvSpPr/>
            <p:nvPr/>
          </p:nvSpPr>
          <p:spPr>
            <a:xfrm>
              <a:off x="2891162" y="167983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203CBE2-44DD-6BA7-458D-EECBE1A9D961}"/>
                </a:ext>
              </a:extLst>
            </p:cNvPr>
            <p:cNvSpPr/>
            <p:nvPr/>
          </p:nvSpPr>
          <p:spPr>
            <a:xfrm>
              <a:off x="2878968" y="162550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模型结构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ED105009-EC12-9BAA-87E7-E38102ECB435}"/>
              </a:ext>
            </a:extLst>
          </p:cNvPr>
          <p:cNvSpPr/>
          <p:nvPr/>
        </p:nvSpPr>
        <p:spPr>
          <a:xfrm>
            <a:off x="3044972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2F6ED29-0AC2-A87C-0491-0CE5C1A04160}"/>
              </a:ext>
            </a:extLst>
          </p:cNvPr>
          <p:cNvSpPr/>
          <p:nvPr/>
        </p:nvSpPr>
        <p:spPr>
          <a:xfrm>
            <a:off x="4307859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F9AACD79-DE47-F7A1-B871-B8BB2E7973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5932" y="4745992"/>
            <a:ext cx="5420132" cy="58644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76B5E83-B244-635E-CEFC-02C5D2B31B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5642" y="5964814"/>
            <a:ext cx="3500712" cy="48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781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0DF9A-45DD-A44C-5E98-DBE3B5937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BA38D42-C648-393A-4214-6DFA2DE4A5A6}"/>
                  </a:ext>
                </a:extLst>
              </p:cNvPr>
              <p:cNvSpPr txBox="1"/>
              <p:nvPr/>
            </p:nvSpPr>
            <p:spPr>
              <a:xfrm>
                <a:off x="244800" y="796233"/>
                <a:ext cx="11702396" cy="59052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b="1" dirty="0"/>
                  <a:t>学生模型损失：</a:t>
                </a:r>
                <a:r>
                  <a:rPr lang="zh-CN" altLang="en-US" dirty="0"/>
                  <a:t>包括预测损失和自适应蒸馏（</a:t>
                </a:r>
                <a:r>
                  <a:rPr lang="en-US" altLang="zh-CN" dirty="0"/>
                  <a:t>AFKD</a:t>
                </a:r>
                <a:r>
                  <a:rPr lang="zh-CN" altLang="en-US" dirty="0"/>
                  <a:t>）损失：</a:t>
                </a:r>
                <a:endParaRPr lang="en-US" altLang="zh-CN" dirty="0"/>
              </a:p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altLang="zh-CN" b="1" dirty="0"/>
              </a:p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b="1" dirty="0"/>
                  <a:t>自适应蒸馏损失函数：</a:t>
                </a:r>
                <a:endParaRPr lang="en-US" altLang="zh-CN" b="1" dirty="0"/>
              </a:p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altLang="zh-CN" sz="1400" b="1" dirty="0"/>
              </a:p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endParaRPr lang="en-US" altLang="zh-CN" sz="1400" b="1" dirty="0"/>
              </a:p>
              <a:p>
                <a:pPr marL="742950" lvl="1" indent="-285750">
                  <a:lnSpc>
                    <a:spcPct val="15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其中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𝛽</m:t>
                    </m:r>
                    <m:d>
                      <m:d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 dirty="0" err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</m:e>
                          <m:sub>
                            <m:r>
                              <a:rPr lang="en-US" altLang="zh-CN" i="1" dirty="0" err="1" smtClean="0">
                                <a:latin typeface="Cambria Math" panose="02040503050406030204" pitchFamily="18" charset="0"/>
                              </a:rPr>
                              <m:t>𝑖𝑜𝑢</m:t>
                            </m:r>
                          </m:sub>
                        </m:sSub>
                        <m:r>
                          <a:rPr lang="en-US" altLang="zh-CN" i="1" dirty="0" err="1" smtClean="0">
                            <a:latin typeface="Cambria Math" panose="02040503050406030204" pitchFamily="18" charset="0"/>
                          </a:rPr>
                          <m:t>−</m:t>
                        </m:r>
                        <m:bar>
                          <m:barPr>
                            <m:pos m:val="top"/>
                            <m:ctrlPr>
                              <a:rPr lang="en-US" altLang="zh-CN" i="1" dirty="0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sSub>
                              <m:sSubPr>
                                <m:ctrlPr>
                                  <a:rPr lang="en-US" altLang="zh-CN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ℒ</m:t>
                                </m:r>
                              </m:e>
                              <m:sub>
                                <m:r>
                                  <a:rPr lang="en-US" altLang="zh-CN" b="0" i="1" dirty="0" smtClean="0">
                                    <a:latin typeface="Cambria Math" panose="02040503050406030204" pitchFamily="18" charset="0"/>
                                  </a:rPr>
                                  <m:t>𝑖𝑜𝑢</m:t>
                                </m:r>
                              </m:sub>
                            </m:sSub>
                          </m:e>
                        </m:bar>
                      </m:e>
                    </m:d>
                  </m:oMath>
                </a14:m>
                <a:r>
                  <a:rPr lang="zh-CN" altLang="en-US" dirty="0"/>
                  <a:t> 是自适应权重，用于量化跟踪任务的难度。</a:t>
                </a:r>
                <a:endParaRPr lang="en-US" altLang="zh-CN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ℬ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zh-CN" altLang="en-US" dirty="0"/>
                  <a:t> 代表教师 </a:t>
                </a:r>
                <a:r>
                  <a:rPr lang="en-US" altLang="zh-CN" dirty="0"/>
                  <a:t>backbone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ℬ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zh-CN" altLang="en-US" dirty="0"/>
                  <a:t> 代表学生 </a:t>
                </a:r>
                <a:r>
                  <a:rPr lang="en-US" altLang="zh-CN" dirty="0"/>
                  <a:t>backbone</a:t>
                </a:r>
                <a:r>
                  <a:rPr lang="zh-CN" altLang="en-US" dirty="0"/>
                  <a:t>。</a:t>
                </a:r>
                <a:endParaRPr lang="en-US" altLang="zh-CN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这里的</a:t>
                </a:r>
                <a14:m>
                  <m:oMath xmlns:m="http://schemas.openxmlformats.org/officeDocument/2006/math">
                    <m:r>
                      <a:rPr lang="en-US" altLang="zh-CN" b="0" i="0" dirty="0" smtClean="0">
                        <a:latin typeface="Cambria Math" panose="02040503050406030204" pitchFamily="18" charset="0"/>
                      </a:rPr>
                      <m:t> </m:t>
                    </m:r>
                    <m:bar>
                      <m:barPr>
                        <m:pos m:val="top"/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en-US" altLang="zh-CN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ℒ</m:t>
                            </m:r>
                          </m:e>
                          <m:sub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  <m:t>𝑖𝑜𝑢</m:t>
                            </m:r>
                          </m:sub>
                        </m:sSub>
                      </m:e>
                    </m:bar>
                  </m:oMath>
                </a14:m>
                <a:r>
                  <a:rPr lang="zh-CN" altLang="en-US" dirty="0"/>
                  <a:t> 指的是</a:t>
                </a:r>
                <a:r>
                  <a:rPr lang="zh-CN" altLang="en-US" b="1" dirty="0"/>
                  <a:t>训练过程中计算的 </a:t>
                </a:r>
                <a:r>
                  <a:rPr lang="en-US" altLang="zh-CN" b="1" dirty="0" err="1"/>
                  <a:t>GIoU</a:t>
                </a:r>
                <a:r>
                  <a:rPr lang="en-US" altLang="zh-CN" b="1" dirty="0"/>
                  <a:t> </a:t>
                </a:r>
                <a:r>
                  <a:rPr lang="zh-CN" altLang="en-US" b="1" dirty="0"/>
                  <a:t>损失的移动平均值 </a:t>
                </a:r>
                <a:r>
                  <a:rPr lang="zh-CN" altLang="en-US" dirty="0"/>
                  <a:t>（</a:t>
                </a:r>
                <a:r>
                  <a:rPr lang="en-US" altLang="zh-CN" dirty="0"/>
                  <a:t>Moving Average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MA</a:t>
                </a:r>
                <a:r>
                  <a:rPr lang="zh-CN" altLang="en-US" dirty="0"/>
                  <a:t>），可以理解为在一定批次中计算的平均 </a:t>
                </a:r>
                <a:r>
                  <a:rPr lang="en-US" altLang="zh-CN" dirty="0" err="1"/>
                  <a:t>GIoU</a:t>
                </a:r>
                <a:r>
                  <a:rPr lang="zh-CN" altLang="en-US" dirty="0"/>
                  <a:t>损失。</a:t>
                </a:r>
                <a:endParaRPr lang="en-US" altLang="zh-CN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使用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e>
                      <m:sub>
                        <m:r>
                          <a:rPr lang="en-US" altLang="zh-CN" i="1" dirty="0" err="1">
                            <a:latin typeface="Cambria Math" panose="02040503050406030204" pitchFamily="18" charset="0"/>
                          </a:rPr>
                          <m:t>𝑖𝑜𝑢</m:t>
                        </m:r>
                      </m:sub>
                    </m:sSub>
                  </m:oMath>
                </a14:m>
                <a:r>
                  <a:rPr lang="zh-CN" altLang="en-US" dirty="0"/>
                  <a:t> 偏离平均值的程度来衡量任务难度。在困难情况下，教师模型可能有更好的表示能力，因此需要使用更大的蒸馏权重，使学生模型更强烈地模仿教师模型的行为。</a:t>
                </a:r>
                <a:endParaRPr lang="en-US" altLang="zh-CN" dirty="0"/>
              </a:p>
              <a:p>
                <a:pPr marL="742950" lvl="1" indent="-285750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在传统知识蒸馏的损失函数中，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zh-CN" altLang="en-US" dirty="0"/>
                  <a:t> ，因此这里的 </a:t>
                </a:r>
                <a:r>
                  <a:rPr lang="zh-CN" altLang="en-US" b="1" dirty="0"/>
                  <a:t>“自适应” 指的是按照难度对损失进行线性加权</a:t>
                </a:r>
                <a:r>
                  <a:rPr lang="zh-CN" altLang="en-US" dirty="0"/>
                  <a:t>。</a:t>
                </a:r>
                <a:endParaRPr lang="en-US" altLang="zh-CN" b="1" dirty="0"/>
              </a:p>
            </p:txBody>
          </p:sp>
        </mc:Choice>
        <mc:Fallback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DBA38D42-C648-393A-4214-6DFA2DE4A5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800" y="796233"/>
                <a:ext cx="11702396" cy="5905206"/>
              </a:xfrm>
              <a:prstGeom prst="rect">
                <a:avLst/>
              </a:prstGeom>
              <a:blipFill>
                <a:blip r:embed="rId3"/>
                <a:stretch>
                  <a:fillRect l="-313" r="-365" b="-7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矩形 2">
            <a:extLst>
              <a:ext uri="{FF2B5EF4-FFF2-40B4-BE49-F238E27FC236}">
                <a16:creationId xmlns:a16="http://schemas.microsoft.com/office/drawing/2014/main" id="{1EBFDCED-29B3-2034-B86E-4E7779D48073}"/>
              </a:ext>
            </a:extLst>
          </p:cNvPr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F0D93D2-84A0-26FB-6FA4-C7502D081D4D}"/>
              </a:ext>
            </a:extLst>
          </p:cNvPr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DEF4F95A-7FDE-1D50-A198-2E42AE6A83D2}"/>
              </a:ext>
            </a:extLst>
          </p:cNvPr>
          <p:cNvGrpSpPr/>
          <p:nvPr/>
        </p:nvGrpSpPr>
        <p:grpSpPr>
          <a:xfrm>
            <a:off x="1617326" y="147430"/>
            <a:ext cx="1224000" cy="338554"/>
            <a:chOff x="2878968" y="162550"/>
            <a:chExt cx="1224000" cy="338554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CE35B18-53CD-7D6E-9FAF-CA66446F9371}"/>
                </a:ext>
              </a:extLst>
            </p:cNvPr>
            <p:cNvSpPr/>
            <p:nvPr/>
          </p:nvSpPr>
          <p:spPr>
            <a:xfrm>
              <a:off x="2891162" y="167983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1075003-0D65-6D40-CB29-ACA36BB3F93C}"/>
                </a:ext>
              </a:extLst>
            </p:cNvPr>
            <p:cNvSpPr/>
            <p:nvPr/>
          </p:nvSpPr>
          <p:spPr>
            <a:xfrm>
              <a:off x="2878968" y="162550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模型结构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C020FA81-171C-C215-D87E-8747891DD563}"/>
              </a:ext>
            </a:extLst>
          </p:cNvPr>
          <p:cNvSpPr/>
          <p:nvPr/>
        </p:nvSpPr>
        <p:spPr>
          <a:xfrm>
            <a:off x="3044972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73EDE35-FB22-0CF4-2A75-FA50CAE9DC25}"/>
              </a:ext>
            </a:extLst>
          </p:cNvPr>
          <p:cNvSpPr/>
          <p:nvPr/>
        </p:nvSpPr>
        <p:spPr>
          <a:xfrm>
            <a:off x="4307859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总结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BA7394F-935E-01CC-B730-460E53752F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4858" y="2334771"/>
            <a:ext cx="8602275" cy="51442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089ABAF-61B2-75B3-BE16-CB4B63E95B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1139" y="1336494"/>
            <a:ext cx="3209714" cy="43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87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B1D54-B621-1F7B-10AF-770AF9597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06A38E5-6F31-23F7-5D78-413FD43DCC15}"/>
              </a:ext>
            </a:extLst>
          </p:cNvPr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8447B18-27BF-3CA4-2E80-8696E2FE18F0}"/>
              </a:ext>
            </a:extLst>
          </p:cNvPr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>
                <a:solidFill>
                  <a:schemeClr val="bg1"/>
                </a:solidFill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黑体" panose="02010609060101010101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1909C43-D98B-1F37-EEF8-72E9D4063586}"/>
              </a:ext>
            </a:extLst>
          </p:cNvPr>
          <p:cNvSpPr/>
          <p:nvPr/>
        </p:nvSpPr>
        <p:spPr>
          <a:xfrm>
            <a:off x="1592613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ea typeface="黑体" panose="02010609060101010101" charset="-122"/>
              </a:rPr>
              <a:t>模型结构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EB50FCA-BFCC-3F94-42A1-240068319EBA}"/>
              </a:ext>
            </a:extLst>
          </p:cNvPr>
          <p:cNvGrpSpPr/>
          <p:nvPr/>
        </p:nvGrpSpPr>
        <p:grpSpPr>
          <a:xfrm>
            <a:off x="2987308" y="147430"/>
            <a:ext cx="1224000" cy="338554"/>
            <a:chOff x="4206825" y="163094"/>
            <a:chExt cx="1224000" cy="33855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B0635D2-7B16-C333-1211-346AE25F80FE}"/>
                </a:ext>
              </a:extLst>
            </p:cNvPr>
            <p:cNvSpPr/>
            <p:nvPr/>
          </p:nvSpPr>
          <p:spPr>
            <a:xfrm>
              <a:off x="4219019" y="168527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79484916-C795-1E1E-3AB6-EBF498DD9A1F}"/>
                </a:ext>
              </a:extLst>
            </p:cNvPr>
            <p:cNvSpPr/>
            <p:nvPr/>
          </p:nvSpPr>
          <p:spPr>
            <a:xfrm>
              <a:off x="4206825" y="163094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黑体" panose="02010609060101010101" charset="-122"/>
                </a:rPr>
                <a:t>实验结果</a:t>
              </a: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F50FA0A5-4FB4-6CCA-0529-CB94BEA846FE}"/>
              </a:ext>
            </a:extLst>
          </p:cNvPr>
          <p:cNvSpPr/>
          <p:nvPr/>
        </p:nvSpPr>
        <p:spPr>
          <a:xfrm>
            <a:off x="4291384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黑体" panose="02010609060101010101" charset="-122"/>
              </a:rPr>
              <a:t>总结</a:t>
            </a:r>
          </a:p>
        </p:txBody>
      </p:sp>
      <p:sp>
        <p:nvSpPr>
          <p:cNvPr id="10" name="内容占位符 8">
            <a:extLst>
              <a:ext uri="{FF2B5EF4-FFF2-40B4-BE49-F238E27FC236}">
                <a16:creationId xmlns:a16="http://schemas.microsoft.com/office/drawing/2014/main" id="{90EA5C68-70D1-BE04-B38F-4ED9EE052B3F}"/>
              </a:ext>
            </a:extLst>
          </p:cNvPr>
          <p:cNvSpPr txBox="1"/>
          <p:nvPr/>
        </p:nvSpPr>
        <p:spPr>
          <a:xfrm>
            <a:off x="260722" y="780844"/>
            <a:ext cx="11650980" cy="51632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Comparison with SOTA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</a:p>
          <a:p>
            <a:pPr marL="0" indent="0">
              <a:lnSpc>
                <a:spcPct val="120000"/>
              </a:lnSpc>
              <a:buNone/>
            </a:pP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6DE0A15A-12A6-4A2A-9D97-582C042FC2DF}"/>
              </a:ext>
            </a:extLst>
          </p:cNvPr>
          <p:cNvGrpSpPr/>
          <p:nvPr/>
        </p:nvGrpSpPr>
        <p:grpSpPr>
          <a:xfrm>
            <a:off x="260722" y="1297166"/>
            <a:ext cx="11689080" cy="4962870"/>
            <a:chOff x="260722" y="1297166"/>
            <a:chExt cx="11689080" cy="4962870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778EEB5-AAEB-5DA7-755B-86B563EDC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78755"/>
            <a:stretch/>
          </p:blipFill>
          <p:spPr>
            <a:xfrm>
              <a:off x="260722" y="1297166"/>
              <a:ext cx="11650980" cy="958354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43732D98-7734-86A9-A992-972941E69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955" t="21961" r="3939" b="-808"/>
            <a:stretch/>
          </p:blipFill>
          <p:spPr>
            <a:xfrm>
              <a:off x="340034" y="2369820"/>
              <a:ext cx="11609768" cy="38902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7755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3253E-7E0A-1BAF-2745-C2FB17555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5340AA7E-0412-195B-DAA3-E9B6D499A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90" y="860843"/>
            <a:ext cx="11590020" cy="2022146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C94235B3-83BE-0189-0621-5FF9427615F1}"/>
              </a:ext>
            </a:extLst>
          </p:cNvPr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DC8F7FA-0959-7C8D-2D9C-C69D65BFBCDD}"/>
              </a:ext>
            </a:extLst>
          </p:cNvPr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>
                <a:solidFill>
                  <a:schemeClr val="bg1"/>
                </a:solidFill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黑体" panose="02010609060101010101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3473042-B0E0-5346-F1A7-B3505D415569}"/>
              </a:ext>
            </a:extLst>
          </p:cNvPr>
          <p:cNvSpPr/>
          <p:nvPr/>
        </p:nvSpPr>
        <p:spPr>
          <a:xfrm>
            <a:off x="1592613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ea typeface="黑体" panose="02010609060101010101" charset="-122"/>
              </a:rPr>
              <a:t>模型结构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BC0B434-4D3F-F482-91D7-BB5D462DC11A}"/>
              </a:ext>
            </a:extLst>
          </p:cNvPr>
          <p:cNvGrpSpPr/>
          <p:nvPr/>
        </p:nvGrpSpPr>
        <p:grpSpPr>
          <a:xfrm>
            <a:off x="2987308" y="147430"/>
            <a:ext cx="1224000" cy="338554"/>
            <a:chOff x="4206825" y="163094"/>
            <a:chExt cx="1224000" cy="33855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40413E1-5001-8463-01A7-7697247555FA}"/>
                </a:ext>
              </a:extLst>
            </p:cNvPr>
            <p:cNvSpPr/>
            <p:nvPr/>
          </p:nvSpPr>
          <p:spPr>
            <a:xfrm>
              <a:off x="4219019" y="168527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C5BF70F3-006D-C533-4BAB-C54F91B7B87F}"/>
                </a:ext>
              </a:extLst>
            </p:cNvPr>
            <p:cNvSpPr/>
            <p:nvPr/>
          </p:nvSpPr>
          <p:spPr>
            <a:xfrm>
              <a:off x="4206825" y="163094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黑体" panose="02010609060101010101" charset="-122"/>
                </a:rPr>
                <a:t>实验结果</a:t>
              </a: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C35DDA08-B417-C002-6549-EC197F687185}"/>
              </a:ext>
            </a:extLst>
          </p:cNvPr>
          <p:cNvSpPr/>
          <p:nvPr/>
        </p:nvSpPr>
        <p:spPr>
          <a:xfrm>
            <a:off x="4291384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黑体" panose="02010609060101010101" charset="-122"/>
              </a:rPr>
              <a:t>总结</a:t>
            </a:r>
          </a:p>
        </p:txBody>
      </p:sp>
      <p:sp>
        <p:nvSpPr>
          <p:cNvPr id="18" name="内容占位符 8">
            <a:extLst>
              <a:ext uri="{FF2B5EF4-FFF2-40B4-BE49-F238E27FC236}">
                <a16:creationId xmlns:a16="http://schemas.microsoft.com/office/drawing/2014/main" id="{4DAD3B02-26F2-45C2-02B4-A44A2C529F4D}"/>
              </a:ext>
            </a:extLst>
          </p:cNvPr>
          <p:cNvSpPr txBox="1"/>
          <p:nvPr/>
        </p:nvSpPr>
        <p:spPr>
          <a:xfrm>
            <a:off x="300990" y="2993717"/>
            <a:ext cx="11727143" cy="51945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Implementation Detail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1516EE7-6583-71B6-1631-DCACE19F5FE0}"/>
              </a:ext>
            </a:extLst>
          </p:cNvPr>
          <p:cNvSpPr txBox="1"/>
          <p:nvPr/>
        </p:nvSpPr>
        <p:spPr>
          <a:xfrm>
            <a:off x="300990" y="3449668"/>
            <a:ext cx="11534713" cy="3132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骨干网络：</a:t>
            </a:r>
            <a:r>
              <a:rPr lang="en-US" altLang="zh-CN" sz="1600" dirty="0"/>
              <a:t>			</a:t>
            </a:r>
            <a:r>
              <a:rPr lang="zh-CN" altLang="en-US" sz="1600" dirty="0"/>
              <a:t>尝试了三种不同的 </a:t>
            </a:r>
            <a:r>
              <a:rPr lang="en-US" altLang="zh-CN" sz="1600" dirty="0" err="1"/>
              <a:t>ViT</a:t>
            </a:r>
            <a:r>
              <a:rPr lang="en-US" altLang="zh-CN" sz="1600" dirty="0"/>
              <a:t> </a:t>
            </a:r>
            <a:r>
              <a:rPr lang="zh-CN" altLang="en-US" sz="1600" dirty="0"/>
              <a:t>预训练 </a:t>
            </a:r>
            <a:r>
              <a:rPr lang="en-US" altLang="zh-CN" sz="1600" dirty="0"/>
              <a:t>backbone</a:t>
            </a:r>
            <a:r>
              <a:rPr lang="zh-CN" altLang="en-US" sz="1600" dirty="0"/>
              <a:t>，包括 </a:t>
            </a:r>
            <a:r>
              <a:rPr lang="en-US" altLang="zh-CN" sz="1600" dirty="0" err="1"/>
              <a:t>ViT</a:t>
            </a:r>
            <a:r>
              <a:rPr lang="en-US" altLang="zh-CN" sz="1600" dirty="0"/>
              <a:t>-tiny</a:t>
            </a:r>
            <a:r>
              <a:rPr lang="zh-CN" altLang="en-US" sz="1600" dirty="0"/>
              <a:t>、</a:t>
            </a:r>
            <a:r>
              <a:rPr lang="en-US" altLang="zh-CN" sz="1600" dirty="0"/>
              <a:t>Eva-tiny </a:t>
            </a:r>
            <a:r>
              <a:rPr lang="zh-CN" altLang="en-US" sz="1600" dirty="0"/>
              <a:t>和 </a:t>
            </a:r>
            <a:r>
              <a:rPr lang="en-US" altLang="zh-CN" sz="1600" dirty="0" err="1"/>
              <a:t>DeiT</a:t>
            </a:r>
            <a:r>
              <a:rPr lang="en-US" altLang="zh-CN" sz="1600" dirty="0"/>
              <a:t>-tiny</a:t>
            </a:r>
          </a:p>
          <a:p>
            <a:pPr marL="742950" lvl="1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600" dirty="0"/>
              <a:t>跟踪器头部：</a:t>
            </a:r>
            <a:r>
              <a:rPr lang="en-US" altLang="zh-CN" sz="1600" dirty="0"/>
              <a:t>		</a:t>
            </a:r>
            <a:r>
              <a:rPr lang="zh-CN" altLang="en-US" sz="1600" dirty="0"/>
              <a:t>由四个</a:t>
            </a:r>
            <a:r>
              <a:rPr lang="en-US" altLang="zh-CN" sz="1600" dirty="0"/>
              <a:t>Conv-BN-ReLU</a:t>
            </a:r>
            <a:r>
              <a:rPr lang="zh-CN" altLang="en-US" sz="1600" dirty="0"/>
              <a:t>层堆叠而成</a:t>
            </a:r>
            <a:endParaRPr lang="en-US" altLang="zh-CN" sz="1600" dirty="0"/>
          </a:p>
          <a:p>
            <a:pPr marL="742950" lvl="1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600" dirty="0"/>
              <a:t>搜索区域尺寸：</a:t>
            </a:r>
            <a:r>
              <a:rPr lang="en-US" altLang="zh-CN" sz="1600" dirty="0"/>
              <a:t>		256×256</a:t>
            </a:r>
            <a:r>
              <a:rPr lang="zh-CN" altLang="en-US" sz="1600" dirty="0"/>
              <a:t>像素</a:t>
            </a:r>
            <a:endParaRPr lang="en-US" altLang="zh-CN" sz="1600" dirty="0"/>
          </a:p>
          <a:p>
            <a:pPr marL="742950" lvl="1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600" dirty="0"/>
              <a:t>模板尺寸：</a:t>
            </a:r>
            <a:r>
              <a:rPr lang="en-US" altLang="zh-CN" sz="1600" dirty="0"/>
              <a:t>			128×128</a:t>
            </a:r>
            <a:r>
              <a:rPr lang="zh-CN" altLang="en-US" sz="1600" dirty="0"/>
              <a:t>像素</a:t>
            </a:r>
            <a:endParaRPr lang="en-US" altLang="zh-CN" sz="1600" dirty="0"/>
          </a:p>
          <a:p>
            <a:pPr marL="742950" lvl="1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600" dirty="0"/>
              <a:t>训练数据集：</a:t>
            </a:r>
            <a:r>
              <a:rPr lang="en-US" altLang="zh-CN" sz="1600" dirty="0"/>
              <a:t>		GOT-10k</a:t>
            </a:r>
            <a:r>
              <a:rPr lang="zh-CN" altLang="en-US" sz="1600" dirty="0"/>
              <a:t>、</a:t>
            </a:r>
            <a:r>
              <a:rPr lang="en-US" altLang="zh-CN" sz="1600" dirty="0"/>
              <a:t>LaSOT</a:t>
            </a:r>
            <a:r>
              <a:rPr lang="zh-CN" altLang="en-US" sz="1600" dirty="0"/>
              <a:t>、</a:t>
            </a:r>
            <a:r>
              <a:rPr lang="en-US" altLang="zh-CN" sz="1600" dirty="0"/>
              <a:t>COCO </a:t>
            </a:r>
            <a:r>
              <a:rPr lang="zh-CN" altLang="en-US" sz="1600" dirty="0"/>
              <a:t>和 </a:t>
            </a:r>
            <a:r>
              <a:rPr lang="en-US" altLang="zh-CN" sz="1600" dirty="0" err="1"/>
              <a:t>TrackingNet</a:t>
            </a:r>
            <a:endParaRPr lang="en-US" altLang="zh-CN" sz="1600" dirty="0"/>
          </a:p>
          <a:p>
            <a:pPr marL="742950" lvl="1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600" dirty="0"/>
              <a:t>数据集批量大小：</a:t>
            </a:r>
            <a:r>
              <a:rPr lang="en-US" altLang="zh-CN" sz="1600" dirty="0"/>
              <a:t>		32</a:t>
            </a:r>
          </a:p>
          <a:p>
            <a:pPr marL="742950" lvl="1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600" dirty="0"/>
              <a:t>优化器：</a:t>
            </a:r>
            <a:r>
              <a:rPr lang="en-US" altLang="zh-CN" sz="1600" dirty="0"/>
              <a:t>			</a:t>
            </a:r>
            <a:r>
              <a:rPr lang="en-US" altLang="zh-CN" sz="1600" dirty="0" err="1"/>
              <a:t>AdamW</a:t>
            </a:r>
            <a:r>
              <a:rPr lang="zh-CN" altLang="en-US" sz="1600" dirty="0"/>
              <a:t>，权重衰减为</a:t>
            </a:r>
            <a:r>
              <a:rPr lang="en-US" altLang="zh-CN" sz="1600" dirty="0"/>
              <a:t>10^-4</a:t>
            </a:r>
            <a:r>
              <a:rPr lang="zh-CN" altLang="en-US" sz="1600" dirty="0"/>
              <a:t>，初始学习率为</a:t>
            </a:r>
            <a:r>
              <a:rPr lang="en-US" altLang="zh-CN" sz="1600" dirty="0"/>
              <a:t>4×10^-5</a:t>
            </a:r>
            <a:r>
              <a:rPr lang="zh-CN" altLang="en-US" sz="1600" dirty="0"/>
              <a:t>，学习率在</a:t>
            </a:r>
            <a:r>
              <a:rPr lang="en-US" altLang="zh-CN" sz="1600" dirty="0"/>
              <a:t>240</a:t>
            </a:r>
            <a:r>
              <a:rPr lang="zh-CN" altLang="en-US" sz="1600" dirty="0"/>
              <a:t>轮后降低</a:t>
            </a:r>
            <a:r>
              <a:rPr lang="en-US" altLang="zh-CN" sz="1600" dirty="0"/>
              <a:t>10</a:t>
            </a:r>
            <a:r>
              <a:rPr lang="zh-CN" altLang="en-US" sz="1600" dirty="0"/>
              <a:t>倍</a:t>
            </a:r>
            <a:endParaRPr lang="en-US" altLang="zh-CN" sz="1600" dirty="0"/>
          </a:p>
          <a:p>
            <a:pPr marL="742950" lvl="1" indent="-285750">
              <a:lnSpc>
                <a:spcPct val="125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sz="1600" dirty="0"/>
              <a:t>训练周期：</a:t>
            </a:r>
            <a:r>
              <a:rPr lang="en-US" altLang="zh-CN" sz="1600" dirty="0"/>
              <a:t>			300</a:t>
            </a:r>
            <a:r>
              <a:rPr lang="zh-CN" altLang="en-US" sz="1600" dirty="0"/>
              <a:t>轮，每轮处理</a:t>
            </a:r>
            <a:r>
              <a:rPr lang="en-US" altLang="zh-CN" sz="1600" dirty="0"/>
              <a:t>60,000</a:t>
            </a:r>
            <a:r>
              <a:rPr lang="zh-CN" altLang="en-US" sz="1600" dirty="0"/>
              <a:t>对图像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489532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A6D2B-DCC5-3092-0E52-0E29444AD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06116B4-DB8B-CC3F-41B7-57F668696C4E}"/>
              </a:ext>
            </a:extLst>
          </p:cNvPr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ED592B2-B550-F88F-6126-78504C9C40E6}"/>
              </a:ext>
            </a:extLst>
          </p:cNvPr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>
                <a:solidFill>
                  <a:schemeClr val="bg1"/>
                </a:solidFill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黑体" panose="02010609060101010101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1213032-4D89-E392-4992-6B4F4CDDA242}"/>
              </a:ext>
            </a:extLst>
          </p:cNvPr>
          <p:cNvSpPr/>
          <p:nvPr/>
        </p:nvSpPr>
        <p:spPr>
          <a:xfrm>
            <a:off x="1592613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ea typeface="黑体" panose="02010609060101010101" charset="-122"/>
              </a:rPr>
              <a:t>模型结构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C24FF2A-3735-5E9F-5C58-E7AE67914A7D}"/>
              </a:ext>
            </a:extLst>
          </p:cNvPr>
          <p:cNvGrpSpPr/>
          <p:nvPr/>
        </p:nvGrpSpPr>
        <p:grpSpPr>
          <a:xfrm>
            <a:off x="2987308" y="147430"/>
            <a:ext cx="1224000" cy="338554"/>
            <a:chOff x="4206825" y="163094"/>
            <a:chExt cx="1224000" cy="33855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95DDB45-296B-BAC5-2DA5-2DDB89C7C84C}"/>
                </a:ext>
              </a:extLst>
            </p:cNvPr>
            <p:cNvSpPr/>
            <p:nvPr/>
          </p:nvSpPr>
          <p:spPr>
            <a:xfrm>
              <a:off x="4219019" y="168527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BA8EED5D-646C-A5A2-3751-991140E0BB44}"/>
                </a:ext>
              </a:extLst>
            </p:cNvPr>
            <p:cNvSpPr/>
            <p:nvPr/>
          </p:nvSpPr>
          <p:spPr>
            <a:xfrm>
              <a:off x="4206825" y="163094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黑体" panose="02010609060101010101" charset="-122"/>
                </a:rPr>
                <a:t>实验结果</a:t>
              </a: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A5B49F7D-D191-E173-F576-7E1364B106C8}"/>
              </a:ext>
            </a:extLst>
          </p:cNvPr>
          <p:cNvSpPr/>
          <p:nvPr/>
        </p:nvSpPr>
        <p:spPr>
          <a:xfrm>
            <a:off x="4291384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黑体" panose="02010609060101010101" charset="-122"/>
              </a:rPr>
              <a:t>总结</a:t>
            </a:r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B1FEAF73-3A0E-CFD8-48D4-D85D2EDDB0EB}"/>
              </a:ext>
            </a:extLst>
          </p:cNvPr>
          <p:cNvSpPr txBox="1"/>
          <p:nvPr/>
        </p:nvSpPr>
        <p:spPr>
          <a:xfrm>
            <a:off x="280296" y="774013"/>
            <a:ext cx="11570031" cy="51945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Ablation Study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DA85B1C-842F-172C-F581-8F73CA7AA2E5}"/>
              </a:ext>
            </a:extLst>
          </p:cNvPr>
          <p:cNvSpPr txBox="1"/>
          <p:nvPr/>
        </p:nvSpPr>
        <p:spPr>
          <a:xfrm>
            <a:off x="280295" y="1434063"/>
            <a:ext cx="11570031" cy="812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altLang="zh-CN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165E439-9576-4838-AF74-0781DB2B7328}"/>
              </a:ext>
            </a:extLst>
          </p:cNvPr>
          <p:cNvSpPr txBox="1"/>
          <p:nvPr/>
        </p:nvSpPr>
        <p:spPr>
          <a:xfrm>
            <a:off x="280295" y="1293464"/>
            <a:ext cx="11534713" cy="413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学习抗遮挡特征在</a:t>
            </a:r>
            <a:r>
              <a:rPr lang="en-US" altLang="zh-CN" dirty="0"/>
              <a:t>VisDrone2018</a:t>
            </a:r>
            <a:r>
              <a:rPr lang="zh-CN" altLang="en-US" dirty="0"/>
              <a:t>的部分遮挡子集上提升了</a:t>
            </a:r>
            <a:r>
              <a:rPr lang="en-US" altLang="zh-CN" dirty="0"/>
              <a:t>6.9% Precision</a:t>
            </a:r>
            <a:r>
              <a:rPr lang="zh-CN" altLang="en-US" dirty="0"/>
              <a:t>。</a:t>
            </a:r>
            <a:endParaRPr lang="en-US" altLang="zh-CN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87432A7-9BFC-F75C-DD8B-DF8C5396A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113" y="1812915"/>
            <a:ext cx="6556225" cy="482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381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E42F6-47F8-5F13-367D-F7C90A6F2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00B1331-4229-26B2-46E5-B601917E924C}"/>
              </a:ext>
            </a:extLst>
          </p:cNvPr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14D61CD-D90D-2E0B-C3E4-3EA55561370C}"/>
              </a:ext>
            </a:extLst>
          </p:cNvPr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>
                <a:solidFill>
                  <a:schemeClr val="bg1"/>
                </a:solidFill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黑体" panose="02010609060101010101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61EA3A0-5DA3-6B07-FC9E-ADF2EC5CC1A1}"/>
              </a:ext>
            </a:extLst>
          </p:cNvPr>
          <p:cNvSpPr/>
          <p:nvPr/>
        </p:nvSpPr>
        <p:spPr>
          <a:xfrm>
            <a:off x="1592613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ea typeface="黑体" panose="02010609060101010101" charset="-122"/>
              </a:rPr>
              <a:t>模型结构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2FAF7D7C-9434-5EAB-F626-4ED61B806FF8}"/>
              </a:ext>
            </a:extLst>
          </p:cNvPr>
          <p:cNvGrpSpPr/>
          <p:nvPr/>
        </p:nvGrpSpPr>
        <p:grpSpPr>
          <a:xfrm>
            <a:off x="2987308" y="147430"/>
            <a:ext cx="1224000" cy="338554"/>
            <a:chOff x="4206825" y="163094"/>
            <a:chExt cx="1224000" cy="33855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618AE3D-F52A-A5D5-D154-D8B5179D039B}"/>
                </a:ext>
              </a:extLst>
            </p:cNvPr>
            <p:cNvSpPr/>
            <p:nvPr/>
          </p:nvSpPr>
          <p:spPr>
            <a:xfrm>
              <a:off x="4219019" y="168527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4F8961F5-3514-6298-C92C-8F1FAAD53761}"/>
                </a:ext>
              </a:extLst>
            </p:cNvPr>
            <p:cNvSpPr/>
            <p:nvPr/>
          </p:nvSpPr>
          <p:spPr>
            <a:xfrm>
              <a:off x="4206825" y="163094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黑体" panose="02010609060101010101" charset="-122"/>
                </a:rPr>
                <a:t>实验结果</a:t>
              </a: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8D4C79C8-5DDD-5969-BA96-169C38F9CB3B}"/>
              </a:ext>
            </a:extLst>
          </p:cNvPr>
          <p:cNvSpPr/>
          <p:nvPr/>
        </p:nvSpPr>
        <p:spPr>
          <a:xfrm>
            <a:off x="4291384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黑体" panose="02010609060101010101" charset="-122"/>
              </a:rPr>
              <a:t>总结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2997C67-094E-6247-C653-CA23F8061866}"/>
              </a:ext>
            </a:extLst>
          </p:cNvPr>
          <p:cNvSpPr txBox="1"/>
          <p:nvPr/>
        </p:nvSpPr>
        <p:spPr>
          <a:xfrm>
            <a:off x="280295" y="1434063"/>
            <a:ext cx="11570031" cy="812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altLang="zh-CN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DB01658-D4DC-1D0E-7A60-43722CE089F4}"/>
              </a:ext>
            </a:extLst>
          </p:cNvPr>
          <p:cNvSpPr txBox="1"/>
          <p:nvPr/>
        </p:nvSpPr>
        <p:spPr>
          <a:xfrm>
            <a:off x="280295" y="780844"/>
            <a:ext cx="11534713" cy="413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抗遮挡表示 </a:t>
            </a:r>
            <a:r>
              <a:rPr lang="en-US" altLang="zh-CN" dirty="0"/>
              <a:t>(ORR) </a:t>
            </a:r>
            <a:r>
              <a:rPr lang="zh-CN" altLang="en-US" dirty="0"/>
              <a:t>和自适应特征知识蒸馏 </a:t>
            </a:r>
            <a:r>
              <a:rPr lang="en-US" altLang="zh-CN" dirty="0"/>
              <a:t>(AFKD) </a:t>
            </a:r>
            <a:r>
              <a:rPr lang="zh-CN" altLang="en-US" dirty="0"/>
              <a:t>的影响：</a:t>
            </a:r>
            <a:endParaRPr lang="en-US" altLang="zh-CN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E982F93C-B875-C107-2D08-9B939FCDE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0671" y="1289050"/>
            <a:ext cx="7370658" cy="4214958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B1EB83F3-748E-726B-ADD9-FFA2D973F1D2}"/>
              </a:ext>
            </a:extLst>
          </p:cNvPr>
          <p:cNvSpPr txBox="1"/>
          <p:nvPr/>
        </p:nvSpPr>
        <p:spPr>
          <a:xfrm>
            <a:off x="280295" y="5504008"/>
            <a:ext cx="11534713" cy="9580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dirty="0"/>
              <a:t>在 </a:t>
            </a:r>
            <a:r>
              <a:rPr lang="en-US" altLang="zh-CN" dirty="0"/>
              <a:t>UAVDT </a:t>
            </a:r>
            <a:r>
              <a:rPr lang="zh-CN" altLang="en-US" dirty="0"/>
              <a:t>数据集上进行实验，学习抗遮挡表示相比 </a:t>
            </a:r>
            <a:r>
              <a:rPr lang="en-US" altLang="zh-CN" dirty="0"/>
              <a:t>baseline </a:t>
            </a:r>
            <a:r>
              <a:rPr lang="zh-CN" altLang="en-US" dirty="0"/>
              <a:t>提升了</a:t>
            </a:r>
            <a:r>
              <a:rPr lang="en-US" altLang="zh-CN" dirty="0"/>
              <a:t>2.7% ~ 4.8% </a:t>
            </a:r>
            <a:r>
              <a:rPr lang="zh-CN" altLang="en-US" dirty="0"/>
              <a:t>的 </a:t>
            </a:r>
            <a:r>
              <a:rPr lang="en-US" altLang="zh-CN" dirty="0"/>
              <a:t>Precision</a:t>
            </a:r>
            <a:r>
              <a:rPr lang="zh-CN" altLang="en-US" dirty="0"/>
              <a:t>。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dirty="0"/>
              <a:t>进行知识蒸馏后，学生模型比教师模型速度（</a:t>
            </a:r>
            <a:r>
              <a:rPr lang="en-US" altLang="zh-CN" dirty="0"/>
              <a:t>FPS</a:t>
            </a:r>
            <a:r>
              <a:rPr lang="zh-CN" altLang="en-US" dirty="0"/>
              <a:t>）</a:t>
            </a:r>
            <a:r>
              <a:rPr lang="en-US" altLang="zh-CN" dirty="0"/>
              <a:t> </a:t>
            </a:r>
            <a:r>
              <a:rPr lang="zh-CN" altLang="en-US" dirty="0"/>
              <a:t>提升了</a:t>
            </a:r>
            <a:r>
              <a:rPr lang="en-US" altLang="zh-CN" dirty="0"/>
              <a:t>30% ~ 36% </a:t>
            </a:r>
            <a:r>
              <a:rPr lang="zh-CN" altLang="en-US" dirty="0"/>
              <a:t>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35044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F57C8-5462-E443-AA95-020B14109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262FB2B-9CAF-8166-7CBA-68F5A1EA4CFD}"/>
              </a:ext>
            </a:extLst>
          </p:cNvPr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2E7D214-B852-B5B8-9C3C-70577166CF55}"/>
              </a:ext>
            </a:extLst>
          </p:cNvPr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>
                <a:solidFill>
                  <a:schemeClr val="bg1"/>
                </a:solidFill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黑体" panose="02010609060101010101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12C8D7B-A284-9BDA-791F-0424C6B1B719}"/>
              </a:ext>
            </a:extLst>
          </p:cNvPr>
          <p:cNvSpPr/>
          <p:nvPr/>
        </p:nvSpPr>
        <p:spPr>
          <a:xfrm>
            <a:off x="1592613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ea typeface="黑体" panose="02010609060101010101" charset="-122"/>
              </a:rPr>
              <a:t>模型结构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2446838-013A-AC37-B064-415FFBD5747A}"/>
              </a:ext>
            </a:extLst>
          </p:cNvPr>
          <p:cNvGrpSpPr/>
          <p:nvPr/>
        </p:nvGrpSpPr>
        <p:grpSpPr>
          <a:xfrm>
            <a:off x="2987308" y="147430"/>
            <a:ext cx="1224000" cy="338554"/>
            <a:chOff x="4206825" y="163094"/>
            <a:chExt cx="1224000" cy="33855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9354E34-790E-A5CC-6CEE-768E5626D2DC}"/>
                </a:ext>
              </a:extLst>
            </p:cNvPr>
            <p:cNvSpPr/>
            <p:nvPr/>
          </p:nvSpPr>
          <p:spPr>
            <a:xfrm>
              <a:off x="4219019" y="168527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612891FA-C0A4-BFFF-F568-279A71D58B3A}"/>
                </a:ext>
              </a:extLst>
            </p:cNvPr>
            <p:cNvSpPr/>
            <p:nvPr/>
          </p:nvSpPr>
          <p:spPr>
            <a:xfrm>
              <a:off x="4206825" y="163094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黑体" panose="02010609060101010101" charset="-122"/>
                </a:rPr>
                <a:t>实验结果</a:t>
              </a: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3CF519C1-73F2-8A11-918C-B643E2C57B87}"/>
              </a:ext>
            </a:extLst>
          </p:cNvPr>
          <p:cNvSpPr/>
          <p:nvPr/>
        </p:nvSpPr>
        <p:spPr>
          <a:xfrm>
            <a:off x="4291384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黑体" panose="02010609060101010101" charset="-122"/>
              </a:rPr>
              <a:t>总结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E9FF9E6-34C3-8939-4BC8-961A4C211CD9}"/>
              </a:ext>
            </a:extLst>
          </p:cNvPr>
          <p:cNvSpPr txBox="1"/>
          <p:nvPr/>
        </p:nvSpPr>
        <p:spPr>
          <a:xfrm>
            <a:off x="280295" y="1434063"/>
            <a:ext cx="11570031" cy="812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altLang="zh-CN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8047657-768D-CA00-C4A3-E3E4701D3E34}"/>
              </a:ext>
            </a:extLst>
          </p:cNvPr>
          <p:cNvSpPr txBox="1"/>
          <p:nvPr/>
        </p:nvSpPr>
        <p:spPr>
          <a:xfrm>
            <a:off x="280295" y="780844"/>
            <a:ext cx="11534713" cy="413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不同掩码策略对模型性能的影响：</a:t>
            </a:r>
            <a:endParaRPr lang="en-US" altLang="zh-CN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B031976-A202-225C-8EFA-EE658C3B5917}"/>
                  </a:ext>
                </a:extLst>
              </p:cNvPr>
              <p:cNvSpPr txBox="1"/>
              <p:nvPr/>
            </p:nvSpPr>
            <p:spPr>
              <a:xfrm>
                <a:off x="297953" y="4886336"/>
                <a:ext cx="11534713" cy="1450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其中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zh-CN" altLang="en-US" dirty="0"/>
                  <a:t> 、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</m:oMath>
                </a14:m>
                <a:r>
                  <a:rPr lang="zh-CN" altLang="en-US" dirty="0"/>
                  <a:t> 、</a:t>
                </a:r>
                <a:r>
                  <a:rPr lang="en-US" altLang="zh-CN" dirty="0"/>
                  <a:t>SAM </a:t>
                </a:r>
                <a:r>
                  <a:rPr lang="zh-CN" altLang="en-US" dirty="0"/>
                  <a:t>是掩码方法，</a:t>
                </a:r>
                <a:r>
                  <a:rPr lang="en-US" altLang="zh-CN" dirty="0"/>
                  <a:t> </a:t>
                </a:r>
                <a:r>
                  <a:rPr lang="en-US" altLang="zh-CN" dirty="0" err="1"/>
                  <a:t>AdAutoMix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和 </a:t>
                </a:r>
                <a:r>
                  <a:rPr lang="en-US" altLang="zh-CN" dirty="0" err="1"/>
                  <a:t>CutMix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是数据混合增强方法。</a:t>
                </a:r>
                <a:endParaRPr lang="en-US" altLang="zh-CN" dirty="0"/>
              </a:p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所有方法都在 </a:t>
                </a:r>
                <a:r>
                  <a:rPr lang="en-US" altLang="zh-CN" dirty="0"/>
                  <a:t>VisDrone2018 </a:t>
                </a:r>
                <a:r>
                  <a:rPr lang="zh-CN" altLang="en-US" dirty="0"/>
                  <a:t>数据集上进行评估，比较精度 </a:t>
                </a:r>
                <a:r>
                  <a:rPr lang="en-US" altLang="zh-CN" dirty="0"/>
                  <a:t>(Precision) </a:t>
                </a:r>
                <a:r>
                  <a:rPr lang="zh-CN" altLang="en-US" dirty="0"/>
                  <a:t>和成功率 </a:t>
                </a:r>
                <a:r>
                  <a:rPr lang="en-US" altLang="zh-CN" dirty="0"/>
                  <a:t>(Success) </a:t>
                </a:r>
                <a:r>
                  <a:rPr lang="zh-CN" altLang="en-US" dirty="0"/>
                  <a:t>。</a:t>
                </a:r>
                <a:endParaRPr lang="en-US" altLang="zh-CN" dirty="0"/>
              </a:p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相比 </a:t>
                </a:r>
                <a:r>
                  <a:rPr lang="en-US" altLang="zh-CN" dirty="0"/>
                  <a:t>MAE </a:t>
                </a:r>
                <a:r>
                  <a:rPr lang="zh-CN" altLang="en-US" dirty="0"/>
                  <a:t>掩码，</a:t>
                </a:r>
                <a:r>
                  <a:rPr lang="en-US" altLang="zh-CN" dirty="0"/>
                  <a:t>Cox </a:t>
                </a:r>
                <a:r>
                  <a:rPr lang="zh-CN" altLang="en-US" dirty="0"/>
                  <a:t>掩码的 </a:t>
                </a:r>
                <a:r>
                  <a:rPr lang="en-US" altLang="zh-CN" dirty="0"/>
                  <a:t>Precision </a:t>
                </a:r>
                <a:r>
                  <a:rPr lang="zh-CN" altLang="en-US" dirty="0"/>
                  <a:t>提升了 </a:t>
                </a:r>
                <a:r>
                  <a:rPr lang="en-US" altLang="zh-CN" dirty="0"/>
                  <a:t>1.9% </a:t>
                </a:r>
                <a:r>
                  <a:rPr lang="zh-CN" altLang="en-US" dirty="0"/>
                  <a:t>。</a:t>
                </a:r>
                <a:endParaRPr lang="en-US" altLang="zh-CN" dirty="0"/>
              </a:p>
            </p:txBody>
          </p:sp>
        </mc:Choice>
        <mc:Fallback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B031976-A202-225C-8EFA-EE658C3B59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953" y="4886336"/>
                <a:ext cx="11534713" cy="1450525"/>
              </a:xfrm>
              <a:prstGeom prst="rect">
                <a:avLst/>
              </a:prstGeom>
              <a:blipFill>
                <a:blip r:embed="rId3"/>
                <a:stretch>
                  <a:fillRect l="-370" b="-58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E8769913-8268-448C-404E-4F318454A3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719" y="1341977"/>
            <a:ext cx="8306562" cy="34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26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FE61B-7672-78A4-EFE4-AA4096A8E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91091F-E252-F092-6C95-655CDBDD5D9E}"/>
              </a:ext>
            </a:extLst>
          </p:cNvPr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93E174C-6ED9-37B7-42CE-06AC10E514F5}"/>
              </a:ext>
            </a:extLst>
          </p:cNvPr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>
                <a:solidFill>
                  <a:schemeClr val="bg1"/>
                </a:solidFill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黑体" panose="02010609060101010101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A7EB66E-EAF6-BCBC-3A8D-6E8D17EBC555}"/>
              </a:ext>
            </a:extLst>
          </p:cNvPr>
          <p:cNvSpPr/>
          <p:nvPr/>
        </p:nvSpPr>
        <p:spPr>
          <a:xfrm>
            <a:off x="1592613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ea typeface="黑体" panose="02010609060101010101" charset="-122"/>
              </a:rPr>
              <a:t>模型结构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3FB6092B-B40F-CBBB-B170-EFA614FA62ED}"/>
              </a:ext>
            </a:extLst>
          </p:cNvPr>
          <p:cNvGrpSpPr/>
          <p:nvPr/>
        </p:nvGrpSpPr>
        <p:grpSpPr>
          <a:xfrm>
            <a:off x="2987308" y="147430"/>
            <a:ext cx="1224000" cy="338554"/>
            <a:chOff x="4206825" y="163094"/>
            <a:chExt cx="1224000" cy="33855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D00FF8A-EB26-2EA7-8C5C-1D1AFB5E7D85}"/>
                </a:ext>
              </a:extLst>
            </p:cNvPr>
            <p:cNvSpPr/>
            <p:nvPr/>
          </p:nvSpPr>
          <p:spPr>
            <a:xfrm>
              <a:off x="4219019" y="168527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AEF27585-F0FD-A87A-9440-04C579663AA8}"/>
                </a:ext>
              </a:extLst>
            </p:cNvPr>
            <p:cNvSpPr/>
            <p:nvPr/>
          </p:nvSpPr>
          <p:spPr>
            <a:xfrm>
              <a:off x="4206825" y="163094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黑体" panose="02010609060101010101" charset="-122"/>
                </a:rPr>
                <a:t>实验结果</a:t>
              </a: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E6F117EE-935A-BE11-9FDE-C9ADC351FAD1}"/>
              </a:ext>
            </a:extLst>
          </p:cNvPr>
          <p:cNvSpPr/>
          <p:nvPr/>
        </p:nvSpPr>
        <p:spPr>
          <a:xfrm>
            <a:off x="4291384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黑体" panose="02010609060101010101" charset="-122"/>
              </a:rPr>
              <a:t>总结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79A6EB7-F6A4-FD87-D5B5-3FEE2BEA6627}"/>
              </a:ext>
            </a:extLst>
          </p:cNvPr>
          <p:cNvSpPr txBox="1"/>
          <p:nvPr/>
        </p:nvSpPr>
        <p:spPr>
          <a:xfrm>
            <a:off x="280295" y="1434063"/>
            <a:ext cx="11570031" cy="812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altLang="zh-CN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5B56A01-BEE7-3BBF-248E-5CF04D7B63FB}"/>
              </a:ext>
            </a:extLst>
          </p:cNvPr>
          <p:cNvSpPr txBox="1"/>
          <p:nvPr/>
        </p:nvSpPr>
        <p:spPr>
          <a:xfrm>
            <a:off x="280295" y="780844"/>
            <a:ext cx="11534713" cy="413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自适应蒸馏损失的泛化能力（单独在 </a:t>
            </a:r>
            <a:r>
              <a:rPr lang="en-US" altLang="zh-CN" dirty="0"/>
              <a:t>GOT-10k </a:t>
            </a:r>
            <a:r>
              <a:rPr lang="zh-CN" altLang="en-US" dirty="0"/>
              <a:t>上进行知识蒸馏训练）：</a:t>
            </a:r>
            <a:endParaRPr lang="en-US" altLang="zh-CN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67F2630-2EFB-AD51-C658-B1A869EE9509}"/>
                  </a:ext>
                </a:extLst>
              </p:cNvPr>
              <p:cNvSpPr txBox="1"/>
              <p:nvPr/>
            </p:nvSpPr>
            <p:spPr>
              <a:xfrm>
                <a:off x="297953" y="4886336"/>
                <a:ext cx="11534713" cy="1450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传统知识蒸馏 </a:t>
                </a:r>
                <a:r>
                  <a:rPr lang="en-US" altLang="zh-CN" dirty="0"/>
                  <a:t>(KD) </a:t>
                </a:r>
                <a:r>
                  <a:rPr lang="zh-CN" altLang="en-US" dirty="0"/>
                  <a:t>：使用常数权重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 dirty="0" err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 dirty="0" err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altLang="zh-CN" i="1" dirty="0" err="1">
                                <a:latin typeface="Cambria Math" panose="02040503050406030204" pitchFamily="18" charset="0"/>
                              </a:rPr>
                              <m:t>𝑖𝑜𝑢</m:t>
                            </m:r>
                          </m:sub>
                        </m:s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; 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, 0</m:t>
                        </m:r>
                      </m:e>
                    </m:d>
                  </m:oMath>
                </a14:m>
                <a:r>
                  <a:rPr lang="zh-CN" altLang="en-US" dirty="0"/>
                  <a:t>，即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zh-CN" altLang="en-US" dirty="0"/>
                  <a:t> 的情况。</a:t>
                </a:r>
                <a:endParaRPr lang="en-US" altLang="zh-CN" dirty="0"/>
              </a:p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自适应知识蒸馏 </a:t>
                </a:r>
                <a:r>
                  <a:rPr lang="en-US" altLang="zh-CN" dirty="0"/>
                  <a:t>(AFKD) </a:t>
                </a:r>
                <a:r>
                  <a:rPr lang="zh-CN" altLang="en-US" dirty="0"/>
                  <a:t>：使用自适应权重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 dirty="0" err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 dirty="0" err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altLang="zh-CN" i="1" dirty="0" err="1">
                                <a:latin typeface="Cambria Math" panose="02040503050406030204" pitchFamily="18" charset="0"/>
                              </a:rPr>
                              <m:t>𝑖𝑜𝑢</m:t>
                            </m:r>
                          </m:sub>
                        </m:s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; 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a:rPr lang="zh-CN" altLang="en-US" i="1" dirty="0">
                        <a:latin typeface="Cambria Math" panose="02040503050406030204" pitchFamily="18" charset="0"/>
                      </a:rPr>
                      <m:t>。</m:t>
                    </m:r>
                  </m:oMath>
                </a14:m>
                <a:endParaRPr lang="en-US" altLang="zh-CN" dirty="0"/>
              </a:p>
              <a:p>
                <a:pPr marL="285750" indent="-285750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zh-CN" altLang="en-US" dirty="0"/>
                  <a:t>在两个未参与训练的数据集上，相对于 </a:t>
                </a:r>
                <a:r>
                  <a:rPr lang="en-US" altLang="zh-CN" dirty="0"/>
                  <a:t>KD </a:t>
                </a:r>
                <a:r>
                  <a:rPr lang="zh-CN" altLang="en-US" dirty="0"/>
                  <a:t>的结果，</a:t>
                </a:r>
                <a:r>
                  <a:rPr lang="en-US" altLang="zh-CN" dirty="0"/>
                  <a:t>AFKD </a:t>
                </a:r>
                <a:r>
                  <a:rPr lang="zh-CN" altLang="en-US" dirty="0"/>
                  <a:t>的结果提高了 </a:t>
                </a:r>
                <a:r>
                  <a:rPr lang="en-US" altLang="zh-CN" dirty="0"/>
                  <a:t>0.6</a:t>
                </a:r>
                <a:r>
                  <a:rPr lang="zh-CN" altLang="en-US" dirty="0"/>
                  <a:t>。</a:t>
                </a:r>
                <a:endParaRPr lang="en-US" altLang="zh-CN" dirty="0"/>
              </a:p>
            </p:txBody>
          </p:sp>
        </mc:Choice>
        <mc:Fallback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67F2630-2EFB-AD51-C658-B1A869EE9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953" y="4886336"/>
                <a:ext cx="11534713" cy="1450525"/>
              </a:xfrm>
              <a:prstGeom prst="rect">
                <a:avLst/>
              </a:prstGeom>
              <a:blipFill>
                <a:blip r:embed="rId3"/>
                <a:stretch>
                  <a:fillRect l="-370" b="-58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1E8BFD5F-6D24-FCFE-F78C-E62135606E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227" y="1341977"/>
            <a:ext cx="8952848" cy="334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08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99AEA-06AC-CA67-FFEA-0805A3C76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CD48E58-8C6A-BDBD-F97F-366C58BB35A8}"/>
              </a:ext>
            </a:extLst>
          </p:cNvPr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BF2D6A4-E67A-FC32-9D8F-C9B53DA760AD}"/>
              </a:ext>
            </a:extLst>
          </p:cNvPr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>
                <a:solidFill>
                  <a:schemeClr val="bg1"/>
                </a:solidFill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黑体" panose="02010609060101010101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DBFB4A4-6E61-4950-8933-8AC0A49FE994}"/>
              </a:ext>
            </a:extLst>
          </p:cNvPr>
          <p:cNvSpPr/>
          <p:nvPr/>
        </p:nvSpPr>
        <p:spPr>
          <a:xfrm>
            <a:off x="1592613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ea typeface="黑体" panose="02010609060101010101" charset="-122"/>
              </a:rPr>
              <a:t>模型结构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03B76DF-E499-EB94-9B57-DD3FEF0F9200}"/>
              </a:ext>
            </a:extLst>
          </p:cNvPr>
          <p:cNvGrpSpPr/>
          <p:nvPr/>
        </p:nvGrpSpPr>
        <p:grpSpPr>
          <a:xfrm>
            <a:off x="2987308" y="147430"/>
            <a:ext cx="1224000" cy="338554"/>
            <a:chOff x="4206825" y="163094"/>
            <a:chExt cx="1224000" cy="33855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19F9C27-E4C9-D1F2-19B4-02670E51B766}"/>
                </a:ext>
              </a:extLst>
            </p:cNvPr>
            <p:cNvSpPr/>
            <p:nvPr/>
          </p:nvSpPr>
          <p:spPr>
            <a:xfrm>
              <a:off x="4219019" y="168527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360744D0-24A5-C528-D708-D285B64F60BB}"/>
                </a:ext>
              </a:extLst>
            </p:cNvPr>
            <p:cNvSpPr/>
            <p:nvPr/>
          </p:nvSpPr>
          <p:spPr>
            <a:xfrm>
              <a:off x="4206825" y="163094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黑体" panose="02010609060101010101" charset="-122"/>
                </a:rPr>
                <a:t>实验结果</a:t>
              </a: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25E28973-BC8F-3790-0664-81B1FEA05A27}"/>
              </a:ext>
            </a:extLst>
          </p:cNvPr>
          <p:cNvSpPr/>
          <p:nvPr/>
        </p:nvSpPr>
        <p:spPr>
          <a:xfrm>
            <a:off x="4291384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黑体" panose="02010609060101010101" charset="-122"/>
              </a:rPr>
              <a:t>总结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99DC1FC-D46F-341E-1F92-428B418AF33C}"/>
              </a:ext>
            </a:extLst>
          </p:cNvPr>
          <p:cNvSpPr txBox="1"/>
          <p:nvPr/>
        </p:nvSpPr>
        <p:spPr>
          <a:xfrm>
            <a:off x="280295" y="1434063"/>
            <a:ext cx="11570031" cy="812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altLang="zh-CN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82D97DB-6A5A-6158-E376-D263E706DBA0}"/>
              </a:ext>
            </a:extLst>
          </p:cNvPr>
          <p:cNvSpPr txBox="1"/>
          <p:nvPr/>
        </p:nvSpPr>
        <p:spPr>
          <a:xfrm>
            <a:off x="280295" y="780844"/>
            <a:ext cx="11534713" cy="413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学习抗遮挡表示（</a:t>
            </a:r>
            <a:r>
              <a:rPr lang="en-US" altLang="zh-CN" dirty="0"/>
              <a:t>ORR</a:t>
            </a:r>
            <a:r>
              <a:rPr lang="zh-CN" altLang="en-US" dirty="0"/>
              <a:t>组件）的泛化能力：</a:t>
            </a:r>
            <a:endParaRPr lang="en-US" altLang="zh-CN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8250A06-2657-D0DD-9030-484602B4F1B4}"/>
              </a:ext>
            </a:extLst>
          </p:cNvPr>
          <p:cNvSpPr txBox="1"/>
          <p:nvPr/>
        </p:nvSpPr>
        <p:spPr>
          <a:xfrm>
            <a:off x="297953" y="4886336"/>
            <a:ext cx="11534713" cy="1373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dirty="0"/>
              <a:t>为了公平比较并减少训练时间，研究者将这些模型的原始骨干网络替换为</a:t>
            </a:r>
            <a:r>
              <a:rPr lang="en-US" altLang="zh-CN" dirty="0" err="1"/>
              <a:t>ViT</a:t>
            </a:r>
            <a:r>
              <a:rPr lang="en-US" altLang="zh-CN" dirty="0"/>
              <a:t>-tiny [18]</a:t>
            </a:r>
            <a:r>
              <a:rPr lang="zh-CN" altLang="en-US" dirty="0"/>
              <a:t>，然后在保持其他架构不变的情况下整合</a:t>
            </a:r>
            <a:r>
              <a:rPr lang="en-US" altLang="zh-CN" dirty="0"/>
              <a:t>ORR</a:t>
            </a:r>
            <a:r>
              <a:rPr lang="zh-CN" altLang="en-US" dirty="0"/>
              <a:t>组件。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dirty="0"/>
              <a:t>在 </a:t>
            </a:r>
            <a:r>
              <a:rPr lang="en-US" altLang="zh-CN" dirty="0"/>
              <a:t>UAVDT </a:t>
            </a:r>
            <a:r>
              <a:rPr lang="zh-CN" altLang="en-US" dirty="0"/>
              <a:t>和 </a:t>
            </a:r>
            <a:r>
              <a:rPr lang="en-US" altLang="zh-CN" dirty="0"/>
              <a:t>VisDrone2018 </a:t>
            </a:r>
            <a:r>
              <a:rPr lang="zh-CN" altLang="en-US" dirty="0"/>
              <a:t>数据集上进行测试，添加 </a:t>
            </a:r>
            <a:r>
              <a:rPr lang="en-US" altLang="zh-CN" dirty="0"/>
              <a:t>ORR </a:t>
            </a:r>
            <a:r>
              <a:rPr lang="zh-CN" altLang="en-US" dirty="0"/>
              <a:t>组件后 </a:t>
            </a:r>
            <a:r>
              <a:rPr lang="en-US" altLang="zh-CN" dirty="0"/>
              <a:t>Precision </a:t>
            </a:r>
            <a:r>
              <a:rPr lang="zh-CN" altLang="en-US" dirty="0"/>
              <a:t>提升了 </a:t>
            </a:r>
            <a:r>
              <a:rPr lang="en-US" altLang="zh-CN" dirty="0"/>
              <a:t>1.3% ~2.1% </a:t>
            </a:r>
            <a:r>
              <a:rPr lang="zh-CN" altLang="en-US" dirty="0"/>
              <a:t>。</a:t>
            </a:r>
            <a:endParaRPr lang="en-US" altLang="zh-CN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5663080-7989-FF5B-0874-294DF42F3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2009" y="1341977"/>
            <a:ext cx="7287981" cy="331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942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D865E7F8-7D6F-2F33-DC94-63E01B35DE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" y="1073693"/>
            <a:ext cx="11597640" cy="459354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>
                <a:solidFill>
                  <a:schemeClr val="bg1"/>
                </a:solidFill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黑体" panose="0201060906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92613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ea typeface="黑体" panose="02010609060101010101" charset="-122"/>
              </a:rPr>
              <a:t>模型结构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2987308" y="147430"/>
            <a:ext cx="1224000" cy="338554"/>
            <a:chOff x="4206825" y="163094"/>
            <a:chExt cx="1224000" cy="338554"/>
          </a:xfrm>
        </p:grpSpPr>
        <p:sp>
          <p:nvSpPr>
            <p:cNvPr id="6" name="矩形 5"/>
            <p:cNvSpPr/>
            <p:nvPr/>
          </p:nvSpPr>
          <p:spPr>
            <a:xfrm>
              <a:off x="4219019" y="168527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206825" y="163094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黑体" panose="02010609060101010101" charset="-122"/>
                </a:rPr>
                <a:t>实验结果</a:t>
              </a:r>
            </a:p>
          </p:txBody>
        </p:sp>
      </p:grpSp>
      <p:sp>
        <p:nvSpPr>
          <p:cNvPr id="4" name="矩形 3"/>
          <p:cNvSpPr/>
          <p:nvPr/>
        </p:nvSpPr>
        <p:spPr>
          <a:xfrm>
            <a:off x="4291384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黑体" panose="02010609060101010101" charset="-122"/>
              </a:rPr>
              <a:t>总结</a:t>
            </a:r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A00DD59C-0F8E-8B26-7AF6-2C37124487AC}"/>
              </a:ext>
            </a:extLst>
          </p:cNvPr>
          <p:cNvSpPr txBox="1"/>
          <p:nvPr/>
        </p:nvSpPr>
        <p:spPr>
          <a:xfrm>
            <a:off x="280298" y="696953"/>
            <a:ext cx="5235086" cy="51945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Visualization</a:t>
            </a:r>
            <a:r>
              <a:rPr lang="zh-CN" altLang="en-US" sz="2000" b="1" dirty="0">
                <a:solidFill>
                  <a:srgbClr val="0D0D0D"/>
                </a:solidFill>
                <a:highlight>
                  <a:srgbClr val="FFFFFF"/>
                </a:highlight>
                <a:latin typeface="等线" panose="02010600030101010101" pitchFamily="2" charset="-122"/>
                <a:ea typeface="等线" panose="02010600030101010101" pitchFamily="2" charset="-122"/>
              </a:rPr>
              <a:t>：</a:t>
            </a:r>
            <a:endParaRPr lang="en-US" altLang="zh-CN" sz="2000" b="1" dirty="0">
              <a:solidFill>
                <a:srgbClr val="0D0D0D"/>
              </a:solidFill>
              <a:highlight>
                <a:srgbClr val="FFFFFF"/>
              </a:highlight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6E57B0C-E084-BE2F-03CA-7E5242C7E9F7}"/>
              </a:ext>
            </a:extLst>
          </p:cNvPr>
          <p:cNvSpPr txBox="1"/>
          <p:nvPr/>
        </p:nvSpPr>
        <p:spPr>
          <a:xfrm>
            <a:off x="280298" y="5524528"/>
            <a:ext cx="11614522" cy="9580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dirty="0"/>
              <a:t>在遮挡情况下，带</a:t>
            </a:r>
            <a:r>
              <a:rPr lang="en-US" altLang="zh-CN" dirty="0"/>
              <a:t>ORR</a:t>
            </a:r>
            <a:r>
              <a:rPr lang="zh-CN" altLang="en-US" dirty="0"/>
              <a:t>的注意力分布和特征图更加稳定。</a:t>
            </a:r>
            <a:endParaRPr lang="en-US" altLang="zh-CN" dirty="0"/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dirty="0"/>
              <a:t>右侧图像的掩码比例分别是 </a:t>
            </a:r>
            <a:r>
              <a:rPr lang="en-US" altLang="zh-CN" dirty="0"/>
              <a:t>0%</a:t>
            </a:r>
            <a:r>
              <a:rPr lang="zh-CN" altLang="en-US" dirty="0"/>
              <a:t>、</a:t>
            </a:r>
            <a:r>
              <a:rPr lang="en-US" altLang="zh-CN" dirty="0"/>
              <a:t>10%</a:t>
            </a:r>
            <a:r>
              <a:rPr lang="zh-CN" altLang="en-US" dirty="0"/>
              <a:t>、</a:t>
            </a:r>
            <a:r>
              <a:rPr lang="en-US" altLang="zh-CN" dirty="0"/>
              <a:t>30%</a:t>
            </a:r>
            <a:r>
              <a:rPr lang="zh-CN" altLang="en-US" dirty="0"/>
              <a:t>、</a:t>
            </a:r>
            <a:r>
              <a:rPr lang="en-US" altLang="zh-CN" dirty="0"/>
              <a:t>70%</a:t>
            </a:r>
            <a:r>
              <a:rPr lang="zh-CN" altLang="en-US" dirty="0"/>
              <a:t>。是否使用 </a:t>
            </a:r>
            <a:r>
              <a:rPr lang="en-US" altLang="zh-CN" dirty="0"/>
              <a:t>ORR </a:t>
            </a:r>
            <a:r>
              <a:rPr lang="zh-CN" altLang="en-US" dirty="0"/>
              <a:t>的差异在高掩码比例（</a:t>
            </a:r>
            <a:r>
              <a:rPr lang="en-US" altLang="zh-CN" dirty="0"/>
              <a:t>70%</a:t>
            </a:r>
            <a:r>
              <a:rPr lang="zh-CN" altLang="en-US" dirty="0"/>
              <a:t>）下最为明显。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14363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40FD1-3FF7-EDE1-D0F9-4D48FA413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32326C7-7F2A-EE20-1EF0-765A75C8A45A}"/>
              </a:ext>
            </a:extLst>
          </p:cNvPr>
          <p:cNvSpPr/>
          <p:nvPr/>
        </p:nvSpPr>
        <p:spPr>
          <a:xfrm>
            <a:off x="0" y="0"/>
            <a:ext cx="12192000" cy="633414"/>
          </a:xfrm>
          <a:prstGeom prst="rect">
            <a:avLst/>
          </a:prstGeom>
          <a:solidFill>
            <a:srgbClr val="354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952E763-0758-3F86-ADDF-AF1221B3E257}"/>
              </a:ext>
            </a:extLst>
          </p:cNvPr>
          <p:cNvSpPr/>
          <p:nvPr/>
        </p:nvSpPr>
        <p:spPr>
          <a:xfrm>
            <a:off x="280298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摘要简介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F4031AD-FA61-13B4-DB44-85F8291BF623}"/>
              </a:ext>
            </a:extLst>
          </p:cNvPr>
          <p:cNvSpPr/>
          <p:nvPr/>
        </p:nvSpPr>
        <p:spPr>
          <a:xfrm>
            <a:off x="1581629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模型结构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1446EF6-1B0C-DD2C-BE16-723F7FC2EB85}"/>
              </a:ext>
            </a:extLst>
          </p:cNvPr>
          <p:cNvSpPr/>
          <p:nvPr/>
        </p:nvSpPr>
        <p:spPr>
          <a:xfrm>
            <a:off x="2907674" y="162819"/>
            <a:ext cx="12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spc="1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实验结果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B24FB5B2-7AE4-2B46-30C0-8DD87C8DECA0}"/>
              </a:ext>
            </a:extLst>
          </p:cNvPr>
          <p:cNvGrpSpPr/>
          <p:nvPr/>
        </p:nvGrpSpPr>
        <p:grpSpPr>
          <a:xfrm>
            <a:off x="4233720" y="147430"/>
            <a:ext cx="1224000" cy="338554"/>
            <a:chOff x="5477638" y="145094"/>
            <a:chExt cx="1224000" cy="33855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9AF3554-0776-80BB-F17F-2F52A57289D3}"/>
                </a:ext>
              </a:extLst>
            </p:cNvPr>
            <p:cNvSpPr/>
            <p:nvPr/>
          </p:nvSpPr>
          <p:spPr>
            <a:xfrm>
              <a:off x="5489832" y="150527"/>
              <a:ext cx="1199612" cy="3276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E7E7780-5F59-E7F1-81FF-5CF9F577235C}"/>
                </a:ext>
              </a:extLst>
            </p:cNvPr>
            <p:cNvSpPr/>
            <p:nvPr/>
          </p:nvSpPr>
          <p:spPr>
            <a:xfrm>
              <a:off x="5477638" y="145094"/>
              <a:ext cx="12240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spc="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总结</a:t>
              </a:r>
            </a:p>
          </p:txBody>
        </p:sp>
      </p:grp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6836A2F5-19DD-0CEC-1F45-939C39DC39FB}"/>
              </a:ext>
            </a:extLst>
          </p:cNvPr>
          <p:cNvSpPr txBox="1"/>
          <p:nvPr/>
        </p:nvSpPr>
        <p:spPr>
          <a:xfrm>
            <a:off x="411485" y="812604"/>
            <a:ext cx="11468340" cy="604539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 dirty="0"/>
              <a:t>主要贡献：</a:t>
            </a:r>
            <a:endParaRPr lang="en-US" altLang="zh-CN" sz="2000" b="1" dirty="0"/>
          </a:p>
          <a:p>
            <a:pPr marL="914400" lvl="1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zh-CN" altLang="en-US" sz="1800" dirty="0"/>
              <a:t>提出了一种 </a:t>
            </a:r>
            <a:r>
              <a:rPr lang="zh-CN" altLang="en-US" sz="1800" b="1" dirty="0"/>
              <a:t>模拟目标遮挡的方法</a:t>
            </a:r>
            <a:r>
              <a:rPr lang="zh-CN" altLang="en-US" sz="1800" dirty="0"/>
              <a:t>：利用泊松点过程生成掩码。</a:t>
            </a:r>
            <a:endParaRPr lang="en-US" altLang="zh-CN" sz="1800" dirty="0"/>
          </a:p>
          <a:p>
            <a:pPr marL="914400" lvl="1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zh-CN" altLang="en-US" sz="1800" dirty="0"/>
              <a:t>提出了一种 </a:t>
            </a:r>
            <a:r>
              <a:rPr lang="zh-CN" altLang="en-US" sz="1800" b="1" dirty="0"/>
              <a:t>学习抗遮挡表示的方法</a:t>
            </a:r>
            <a:r>
              <a:rPr lang="zh-CN" altLang="en-US" sz="1800" dirty="0"/>
              <a:t>：最小化遮挡模板和原始模板的</a:t>
            </a:r>
            <a:r>
              <a:rPr lang="en-US" altLang="zh-CN" sz="1800" dirty="0"/>
              <a:t>MSE</a:t>
            </a:r>
            <a:r>
              <a:rPr lang="zh-CN" altLang="en-US" sz="1800" dirty="0"/>
              <a:t>损失。</a:t>
            </a:r>
            <a:endParaRPr lang="en-US" altLang="zh-CN" sz="1800" dirty="0"/>
          </a:p>
          <a:p>
            <a:pPr marL="914400" lvl="1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zh-CN" altLang="en-US" sz="1800" dirty="0"/>
              <a:t>提出了一种 </a:t>
            </a:r>
            <a:r>
              <a:rPr lang="zh-CN" altLang="en-US" sz="1800" b="1" dirty="0"/>
              <a:t>自适应蒸馏损失函数</a:t>
            </a:r>
            <a:r>
              <a:rPr lang="zh-CN" altLang="en-US" sz="1800" dirty="0"/>
              <a:t>：利用 </a:t>
            </a:r>
            <a:r>
              <a:rPr lang="en-US" altLang="zh-CN" sz="1800" dirty="0" err="1"/>
              <a:t>iou</a:t>
            </a:r>
            <a:r>
              <a:rPr lang="en-US" altLang="zh-CN" sz="1800" dirty="0"/>
              <a:t> </a:t>
            </a:r>
            <a:r>
              <a:rPr lang="zh-CN" altLang="en-US" sz="1800" dirty="0"/>
              <a:t>偏差衡量样本难度，为困难样本赋予更大的权重。</a:t>
            </a:r>
            <a:endParaRPr lang="en-US" altLang="zh-CN" sz="1800" dirty="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CN" altLang="en-US" sz="2000" b="1" dirty="0"/>
              <a:t>局限性：</a:t>
            </a:r>
            <a:endParaRPr lang="en-US" altLang="zh-CN" sz="2000" b="1" dirty="0"/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800" dirty="0"/>
              <a:t>论文使用空间</a:t>
            </a:r>
            <a:r>
              <a:rPr lang="en-US" altLang="zh-CN" sz="1800" dirty="0"/>
              <a:t>Cox</a:t>
            </a:r>
            <a:r>
              <a:rPr lang="zh-CN" altLang="en-US" sz="1800" dirty="0"/>
              <a:t>过程模拟遮挡，但真实世界的遮挡通常具有特定的空间</a:t>
            </a:r>
            <a:r>
              <a:rPr lang="en-US" altLang="zh-CN" sz="1800" dirty="0"/>
              <a:t>-</a:t>
            </a:r>
            <a:r>
              <a:rPr lang="zh-CN" altLang="en-US" sz="1800" dirty="0"/>
              <a:t>时间相关性和结构，</a:t>
            </a:r>
            <a:r>
              <a:rPr lang="en-US" altLang="zh-CN" sz="1800" dirty="0"/>
              <a:t>Cox</a:t>
            </a:r>
            <a:r>
              <a:rPr lang="zh-CN" altLang="en-US" sz="1800" dirty="0"/>
              <a:t>过程可能过于简化。真实情况下的遮挡物具有一定的形状变化和运动模式，而不是在随机位置上遮挡固定大小的方形小块。</a:t>
            </a:r>
            <a:endParaRPr lang="en-US" altLang="zh-CN" sz="1800" dirty="0"/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CN" altLang="en-US" sz="2000" b="1" dirty="0"/>
              <a:t>如何解决遮挡问题？</a:t>
            </a:r>
            <a:endParaRPr lang="en-US" altLang="zh-CN" sz="2000" b="1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altLang="zh-CN" sz="2000" dirty="0" err="1"/>
              <a:t>ORTrack</a:t>
            </a:r>
            <a:r>
              <a:rPr lang="en-US" altLang="zh-CN" sz="2000" dirty="0"/>
              <a:t> </a:t>
            </a:r>
            <a:r>
              <a:rPr lang="zh-CN" altLang="en-US" sz="2000" dirty="0"/>
              <a:t>通过最小化遮挡特征和原始特征的</a:t>
            </a:r>
            <a:r>
              <a:rPr lang="en-US" altLang="zh-CN" sz="2000" dirty="0"/>
              <a:t>MSE</a:t>
            </a:r>
            <a:r>
              <a:rPr lang="zh-CN" altLang="en-US" sz="2000" dirty="0"/>
              <a:t>损失，让模型学习抗遮挡的特征表示。</a:t>
            </a:r>
            <a:endParaRPr lang="en-US" altLang="zh-CN" sz="2000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altLang="zh-CN" sz="2000" dirty="0"/>
              <a:t>GMA </a:t>
            </a:r>
            <a:r>
              <a:rPr lang="zh-CN" altLang="en-US" sz="2000" dirty="0"/>
              <a:t>将最近一帧的特征作为</a:t>
            </a:r>
            <a:r>
              <a:rPr lang="en-US" altLang="zh-CN" sz="2000" dirty="0"/>
              <a:t>Value</a:t>
            </a:r>
            <a:r>
              <a:rPr lang="zh-CN" altLang="en-US" sz="2000" dirty="0"/>
              <a:t>，将</a:t>
            </a:r>
            <a:r>
              <a:rPr lang="en-US" altLang="zh-CN" sz="2000" dirty="0"/>
              <a:t>2D</a:t>
            </a:r>
            <a:r>
              <a:rPr lang="zh-CN" altLang="en-US" sz="2000" dirty="0"/>
              <a:t>运动特征作为</a:t>
            </a:r>
            <a:r>
              <a:rPr lang="en-US" altLang="zh-CN" sz="2000" dirty="0"/>
              <a:t>Query</a:t>
            </a:r>
            <a:r>
              <a:rPr lang="zh-CN" altLang="en-US" sz="2000" dirty="0"/>
              <a:t>和</a:t>
            </a:r>
            <a:r>
              <a:rPr lang="en-US" altLang="zh-CN" sz="2000" dirty="0"/>
              <a:t>Key</a:t>
            </a:r>
            <a:r>
              <a:rPr lang="zh-CN" altLang="en-US" sz="2000" dirty="0"/>
              <a:t>，通过注意力操作聚合全局运动信息。</a:t>
            </a:r>
            <a:endParaRPr lang="en-US" altLang="zh-CN" sz="2000" dirty="0"/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altLang="zh-CN" sz="2000" dirty="0"/>
              <a:t>SAMEO </a:t>
            </a:r>
            <a:r>
              <a:rPr lang="zh-CN" altLang="en-US" sz="2000" dirty="0"/>
              <a:t>通过构造包含遮挡 </a:t>
            </a:r>
            <a:r>
              <a:rPr lang="en-US" altLang="zh-CN" sz="2000" dirty="0"/>
              <a:t>Mask </a:t>
            </a:r>
            <a:r>
              <a:rPr lang="zh-CN" altLang="en-US" sz="2000" dirty="0"/>
              <a:t>原始 </a:t>
            </a:r>
            <a:r>
              <a:rPr lang="en-US" altLang="zh-CN" sz="2000" dirty="0"/>
              <a:t>Mask </a:t>
            </a:r>
            <a:r>
              <a:rPr lang="zh-CN" altLang="en-US" sz="2000" dirty="0"/>
              <a:t>的数据集，训练模型同时给出包含遮挡区域的分割</a:t>
            </a:r>
            <a:r>
              <a:rPr lang="en-US" altLang="zh-CN" sz="2000" dirty="0"/>
              <a:t>Mask </a:t>
            </a:r>
            <a:r>
              <a:rPr lang="zh-CN" altLang="en-US" sz="2000" dirty="0"/>
              <a:t>和原始分割</a:t>
            </a:r>
            <a:r>
              <a:rPr lang="en-US" altLang="zh-CN" sz="2000" dirty="0"/>
              <a:t>Mask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 lvl="1">
              <a:lnSpc>
                <a:spcPct val="150000"/>
              </a:lnSpc>
              <a:spcBef>
                <a:spcPts val="600"/>
              </a:spcBef>
            </a:pP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1621793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1844824"/>
            <a:ext cx="12196800" cy="3019414"/>
            <a:chOff x="0" y="1844824"/>
            <a:chExt cx="12196800" cy="3019414"/>
          </a:xfrm>
        </p:grpSpPr>
        <p:sp>
          <p:nvSpPr>
            <p:cNvPr id="2" name="Oval 5"/>
            <p:cNvSpPr>
              <a:spLocks noChangeArrowheads="1"/>
            </p:cNvSpPr>
            <p:nvPr/>
          </p:nvSpPr>
          <p:spPr bwMode="auto">
            <a:xfrm>
              <a:off x="1415645" y="1844824"/>
              <a:ext cx="3000601" cy="3019414"/>
            </a:xfrm>
            <a:prstGeom prst="ellipse">
              <a:avLst/>
            </a:prstGeom>
            <a:gradFill flip="none" rotWithShape="1">
              <a:gsLst>
                <a:gs pos="100000">
                  <a:schemeClr val="bg2"/>
                </a:gs>
                <a:gs pos="0">
                  <a:srgbClr val="F8F8F8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152400" dist="38100" algn="l" rotWithShape="0">
                <a:prstClr val="black">
                  <a:alpha val="5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" name="Freeform 6"/>
            <p:cNvSpPr/>
            <p:nvPr/>
          </p:nvSpPr>
          <p:spPr bwMode="auto">
            <a:xfrm>
              <a:off x="3856572" y="2165425"/>
              <a:ext cx="8340228" cy="2527151"/>
            </a:xfrm>
            <a:custGeom>
              <a:avLst/>
              <a:gdLst>
                <a:gd name="T0" fmla="*/ 206 w 10932"/>
                <a:gd name="T1" fmla="*/ 0 h 3294"/>
                <a:gd name="T2" fmla="*/ 10932 w 10932"/>
                <a:gd name="T3" fmla="*/ 0 h 3294"/>
                <a:gd name="T4" fmla="*/ 10932 w 10932"/>
                <a:gd name="T5" fmla="*/ 3294 h 3294"/>
                <a:gd name="T6" fmla="*/ 0 w 10932"/>
                <a:gd name="T7" fmla="*/ 3294 h 3294"/>
                <a:gd name="T8" fmla="*/ 892 w 10932"/>
                <a:gd name="T9" fmla="*/ 1564 h 3294"/>
                <a:gd name="T10" fmla="*/ 206 w 10932"/>
                <a:gd name="T11" fmla="*/ 0 h 3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32" h="3294">
                  <a:moveTo>
                    <a:pt x="206" y="0"/>
                  </a:moveTo>
                  <a:lnTo>
                    <a:pt x="10932" y="0"/>
                  </a:lnTo>
                  <a:lnTo>
                    <a:pt x="10932" y="3294"/>
                  </a:lnTo>
                  <a:lnTo>
                    <a:pt x="0" y="3294"/>
                  </a:lnTo>
                  <a:cubicBezTo>
                    <a:pt x="540" y="2909"/>
                    <a:pt x="892" y="2277"/>
                    <a:pt x="892" y="1564"/>
                  </a:cubicBezTo>
                  <a:cubicBezTo>
                    <a:pt x="892" y="945"/>
                    <a:pt x="628" y="388"/>
                    <a:pt x="206" y="0"/>
                  </a:cubicBezTo>
                  <a:close/>
                </a:path>
              </a:pathLst>
            </a:custGeom>
            <a:solidFill>
              <a:srgbClr val="354A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4" name="Freeform 7"/>
            <p:cNvSpPr/>
            <p:nvPr/>
          </p:nvSpPr>
          <p:spPr bwMode="auto">
            <a:xfrm>
              <a:off x="0" y="2165425"/>
              <a:ext cx="1975317" cy="2527151"/>
            </a:xfrm>
            <a:custGeom>
              <a:avLst/>
              <a:gdLst>
                <a:gd name="T0" fmla="*/ 0 w 2589"/>
                <a:gd name="T1" fmla="*/ 0 h 3294"/>
                <a:gd name="T2" fmla="*/ 2383 w 2589"/>
                <a:gd name="T3" fmla="*/ 0 h 3294"/>
                <a:gd name="T4" fmla="*/ 1697 w 2589"/>
                <a:gd name="T5" fmla="*/ 1564 h 3294"/>
                <a:gd name="T6" fmla="*/ 2589 w 2589"/>
                <a:gd name="T7" fmla="*/ 3294 h 3294"/>
                <a:gd name="T8" fmla="*/ 0 w 2589"/>
                <a:gd name="T9" fmla="*/ 3294 h 3294"/>
                <a:gd name="T10" fmla="*/ 0 w 2589"/>
                <a:gd name="T11" fmla="*/ 0 h 3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89" h="3294">
                  <a:moveTo>
                    <a:pt x="0" y="0"/>
                  </a:moveTo>
                  <a:lnTo>
                    <a:pt x="2383" y="0"/>
                  </a:lnTo>
                  <a:cubicBezTo>
                    <a:pt x="1961" y="388"/>
                    <a:pt x="1697" y="945"/>
                    <a:pt x="1697" y="1564"/>
                  </a:cubicBezTo>
                  <a:cubicBezTo>
                    <a:pt x="1697" y="2277"/>
                    <a:pt x="2049" y="2909"/>
                    <a:pt x="2589" y="3294"/>
                  </a:cubicBezTo>
                  <a:lnTo>
                    <a:pt x="0" y="3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4A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738879" y="2868643"/>
              <a:ext cx="675377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  <a:cs typeface="+mn-ea"/>
                  <a:sym typeface="+mn-lt"/>
                </a:rPr>
                <a:t>感谢聆听 请您指教</a:t>
              </a:r>
            </a:p>
          </p:txBody>
        </p:sp>
        <p:sp>
          <p:nvSpPr>
            <p:cNvPr id="17" name="Freeform 25"/>
            <p:cNvSpPr>
              <a:spLocks noEditPoints="1"/>
            </p:cNvSpPr>
            <p:nvPr/>
          </p:nvSpPr>
          <p:spPr bwMode="auto">
            <a:xfrm>
              <a:off x="1752085" y="2468446"/>
              <a:ext cx="2327720" cy="1921108"/>
            </a:xfrm>
            <a:custGeom>
              <a:avLst/>
              <a:gdLst>
                <a:gd name="T0" fmla="*/ 571 w 1073"/>
                <a:gd name="T1" fmla="*/ 667 h 884"/>
                <a:gd name="T2" fmla="*/ 41 w 1073"/>
                <a:gd name="T3" fmla="*/ 596 h 884"/>
                <a:gd name="T4" fmla="*/ 912 w 1073"/>
                <a:gd name="T5" fmla="*/ 619 h 884"/>
                <a:gd name="T6" fmla="*/ 899 w 1073"/>
                <a:gd name="T7" fmla="*/ 602 h 884"/>
                <a:gd name="T8" fmla="*/ 566 w 1073"/>
                <a:gd name="T9" fmla="*/ 634 h 884"/>
                <a:gd name="T10" fmla="*/ 45 w 1073"/>
                <a:gd name="T11" fmla="*/ 382 h 884"/>
                <a:gd name="T12" fmla="*/ 577 w 1073"/>
                <a:gd name="T13" fmla="*/ 651 h 884"/>
                <a:gd name="T14" fmla="*/ 911 w 1073"/>
                <a:gd name="T15" fmla="*/ 489 h 884"/>
                <a:gd name="T16" fmla="*/ 566 w 1073"/>
                <a:gd name="T17" fmla="*/ 634 h 884"/>
                <a:gd name="T18" fmla="*/ 788 w 1073"/>
                <a:gd name="T19" fmla="*/ 456 h 884"/>
                <a:gd name="T20" fmla="*/ 779 w 1073"/>
                <a:gd name="T21" fmla="*/ 348 h 884"/>
                <a:gd name="T22" fmla="*/ 224 w 1073"/>
                <a:gd name="T23" fmla="*/ 340 h 884"/>
                <a:gd name="T24" fmla="*/ 56 w 1073"/>
                <a:gd name="T25" fmla="*/ 377 h 884"/>
                <a:gd name="T26" fmla="*/ 566 w 1073"/>
                <a:gd name="T27" fmla="*/ 867 h 884"/>
                <a:gd name="T28" fmla="*/ 45 w 1073"/>
                <a:gd name="T29" fmla="*/ 614 h 884"/>
                <a:gd name="T30" fmla="*/ 577 w 1073"/>
                <a:gd name="T31" fmla="*/ 884 h 884"/>
                <a:gd name="T32" fmla="*/ 911 w 1073"/>
                <a:gd name="T33" fmla="*/ 722 h 884"/>
                <a:gd name="T34" fmla="*/ 566 w 1073"/>
                <a:gd name="T35" fmla="*/ 867 h 884"/>
                <a:gd name="T36" fmla="*/ 839 w 1073"/>
                <a:gd name="T37" fmla="*/ 271 h 884"/>
                <a:gd name="T38" fmla="*/ 831 w 1073"/>
                <a:gd name="T39" fmla="*/ 290 h 884"/>
                <a:gd name="T40" fmla="*/ 836 w 1073"/>
                <a:gd name="T41" fmla="*/ 318 h 884"/>
                <a:gd name="T42" fmla="*/ 814 w 1073"/>
                <a:gd name="T43" fmla="*/ 443 h 884"/>
                <a:gd name="T44" fmla="*/ 877 w 1073"/>
                <a:gd name="T45" fmla="*/ 333 h 884"/>
                <a:gd name="T46" fmla="*/ 870 w 1073"/>
                <a:gd name="T47" fmla="*/ 306 h 884"/>
                <a:gd name="T48" fmla="*/ 876 w 1073"/>
                <a:gd name="T49" fmla="*/ 277 h 884"/>
                <a:gd name="T50" fmla="*/ 869 w 1073"/>
                <a:gd name="T51" fmla="*/ 179 h 884"/>
                <a:gd name="T52" fmla="*/ 1067 w 1073"/>
                <a:gd name="T53" fmla="*/ 137 h 884"/>
                <a:gd name="T54" fmla="*/ 608 w 1073"/>
                <a:gd name="T55" fmla="*/ 4 h 884"/>
                <a:gd name="T56" fmla="*/ 325 w 1073"/>
                <a:gd name="T57" fmla="*/ 23 h 884"/>
                <a:gd name="T58" fmla="*/ 9 w 1073"/>
                <a:gd name="T59" fmla="*/ 61 h 884"/>
                <a:gd name="T60" fmla="*/ 377 w 1073"/>
                <a:gd name="T61" fmla="*/ 255 h 884"/>
                <a:gd name="T62" fmla="*/ 817 w 1073"/>
                <a:gd name="T63" fmla="*/ 188 h 884"/>
                <a:gd name="T64" fmla="*/ 494 w 1073"/>
                <a:gd name="T65" fmla="*/ 127 h 884"/>
                <a:gd name="T66" fmla="*/ 829 w 1073"/>
                <a:gd name="T67" fmla="*/ 161 h 884"/>
                <a:gd name="T68" fmla="*/ 756 w 1073"/>
                <a:gd name="T69" fmla="*/ 222 h 884"/>
                <a:gd name="T70" fmla="*/ 248 w 1073"/>
                <a:gd name="T71" fmla="*/ 340 h 884"/>
                <a:gd name="T72" fmla="*/ 367 w 1073"/>
                <a:gd name="T73" fmla="*/ 276 h 884"/>
                <a:gd name="T74" fmla="*/ 756 w 1073"/>
                <a:gd name="T75" fmla="*/ 222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73" h="884">
                  <a:moveTo>
                    <a:pt x="564" y="750"/>
                  </a:moveTo>
                  <a:cubicBezTo>
                    <a:pt x="557" y="722"/>
                    <a:pt x="556" y="694"/>
                    <a:pt x="571" y="667"/>
                  </a:cubicBezTo>
                  <a:lnTo>
                    <a:pt x="42" y="497"/>
                  </a:lnTo>
                  <a:cubicBezTo>
                    <a:pt x="22" y="524"/>
                    <a:pt x="17" y="559"/>
                    <a:pt x="41" y="596"/>
                  </a:cubicBezTo>
                  <a:lnTo>
                    <a:pt x="575" y="767"/>
                  </a:lnTo>
                  <a:lnTo>
                    <a:pt x="912" y="619"/>
                  </a:lnTo>
                  <a:cubicBezTo>
                    <a:pt x="921" y="615"/>
                    <a:pt x="919" y="608"/>
                    <a:pt x="908" y="605"/>
                  </a:cubicBezTo>
                  <a:lnTo>
                    <a:pt x="899" y="602"/>
                  </a:lnTo>
                  <a:lnTo>
                    <a:pt x="564" y="750"/>
                  </a:lnTo>
                  <a:close/>
                  <a:moveTo>
                    <a:pt x="566" y="634"/>
                  </a:moveTo>
                  <a:cubicBezTo>
                    <a:pt x="559" y="606"/>
                    <a:pt x="558" y="578"/>
                    <a:pt x="573" y="551"/>
                  </a:cubicBezTo>
                  <a:lnTo>
                    <a:pt x="45" y="382"/>
                  </a:lnTo>
                  <a:cubicBezTo>
                    <a:pt x="24" y="408"/>
                    <a:pt x="19" y="443"/>
                    <a:pt x="43" y="480"/>
                  </a:cubicBezTo>
                  <a:lnTo>
                    <a:pt x="577" y="651"/>
                  </a:lnTo>
                  <a:lnTo>
                    <a:pt x="914" y="503"/>
                  </a:lnTo>
                  <a:cubicBezTo>
                    <a:pt x="923" y="499"/>
                    <a:pt x="922" y="493"/>
                    <a:pt x="911" y="489"/>
                  </a:cubicBezTo>
                  <a:lnTo>
                    <a:pt x="902" y="486"/>
                  </a:lnTo>
                  <a:lnTo>
                    <a:pt x="566" y="634"/>
                  </a:lnTo>
                  <a:close/>
                  <a:moveTo>
                    <a:pt x="584" y="546"/>
                  </a:moveTo>
                  <a:lnTo>
                    <a:pt x="788" y="456"/>
                  </a:lnTo>
                  <a:lnTo>
                    <a:pt x="803" y="355"/>
                  </a:lnTo>
                  <a:lnTo>
                    <a:pt x="779" y="348"/>
                  </a:lnTo>
                  <a:cubicBezTo>
                    <a:pt x="768" y="432"/>
                    <a:pt x="560" y="438"/>
                    <a:pt x="502" y="438"/>
                  </a:cubicBezTo>
                  <a:cubicBezTo>
                    <a:pt x="442" y="438"/>
                    <a:pt x="224" y="431"/>
                    <a:pt x="224" y="340"/>
                  </a:cubicBezTo>
                  <a:lnTo>
                    <a:pt x="224" y="303"/>
                  </a:lnTo>
                  <a:lnTo>
                    <a:pt x="56" y="377"/>
                  </a:lnTo>
                  <a:lnTo>
                    <a:pt x="584" y="546"/>
                  </a:lnTo>
                  <a:close/>
                  <a:moveTo>
                    <a:pt x="566" y="867"/>
                  </a:moveTo>
                  <a:cubicBezTo>
                    <a:pt x="559" y="839"/>
                    <a:pt x="558" y="810"/>
                    <a:pt x="573" y="783"/>
                  </a:cubicBezTo>
                  <a:lnTo>
                    <a:pt x="45" y="614"/>
                  </a:lnTo>
                  <a:cubicBezTo>
                    <a:pt x="24" y="641"/>
                    <a:pt x="19" y="676"/>
                    <a:pt x="43" y="713"/>
                  </a:cubicBezTo>
                  <a:lnTo>
                    <a:pt x="577" y="884"/>
                  </a:lnTo>
                  <a:lnTo>
                    <a:pt x="914" y="735"/>
                  </a:lnTo>
                  <a:cubicBezTo>
                    <a:pt x="923" y="731"/>
                    <a:pt x="922" y="725"/>
                    <a:pt x="911" y="722"/>
                  </a:cubicBezTo>
                  <a:lnTo>
                    <a:pt x="902" y="719"/>
                  </a:lnTo>
                  <a:lnTo>
                    <a:pt x="566" y="867"/>
                  </a:lnTo>
                  <a:close/>
                  <a:moveTo>
                    <a:pt x="839" y="173"/>
                  </a:moveTo>
                  <a:lnTo>
                    <a:pt x="839" y="271"/>
                  </a:lnTo>
                  <a:cubicBezTo>
                    <a:pt x="836" y="272"/>
                    <a:pt x="832" y="274"/>
                    <a:pt x="832" y="277"/>
                  </a:cubicBezTo>
                  <a:lnTo>
                    <a:pt x="831" y="290"/>
                  </a:lnTo>
                  <a:cubicBezTo>
                    <a:pt x="831" y="298"/>
                    <a:pt x="838" y="301"/>
                    <a:pt x="837" y="307"/>
                  </a:cubicBezTo>
                  <a:lnTo>
                    <a:pt x="836" y="318"/>
                  </a:lnTo>
                  <a:cubicBezTo>
                    <a:pt x="836" y="323"/>
                    <a:pt x="831" y="327"/>
                    <a:pt x="831" y="333"/>
                  </a:cubicBezTo>
                  <a:lnTo>
                    <a:pt x="814" y="443"/>
                  </a:lnTo>
                  <a:cubicBezTo>
                    <a:pt x="821" y="456"/>
                    <a:pt x="886" y="456"/>
                    <a:pt x="894" y="443"/>
                  </a:cubicBezTo>
                  <a:lnTo>
                    <a:pt x="877" y="333"/>
                  </a:lnTo>
                  <a:cubicBezTo>
                    <a:pt x="877" y="327"/>
                    <a:pt x="872" y="323"/>
                    <a:pt x="871" y="318"/>
                  </a:cubicBezTo>
                  <a:lnTo>
                    <a:pt x="870" y="306"/>
                  </a:lnTo>
                  <a:cubicBezTo>
                    <a:pt x="870" y="300"/>
                    <a:pt x="877" y="299"/>
                    <a:pt x="877" y="291"/>
                  </a:cubicBezTo>
                  <a:lnTo>
                    <a:pt x="876" y="277"/>
                  </a:lnTo>
                  <a:cubicBezTo>
                    <a:pt x="876" y="274"/>
                    <a:pt x="872" y="272"/>
                    <a:pt x="869" y="271"/>
                  </a:cubicBezTo>
                  <a:cubicBezTo>
                    <a:pt x="869" y="172"/>
                    <a:pt x="869" y="285"/>
                    <a:pt x="869" y="179"/>
                  </a:cubicBezTo>
                  <a:lnTo>
                    <a:pt x="1066" y="144"/>
                  </a:lnTo>
                  <a:cubicBezTo>
                    <a:pt x="1072" y="143"/>
                    <a:pt x="1073" y="140"/>
                    <a:pt x="1067" y="137"/>
                  </a:cubicBezTo>
                  <a:cubicBezTo>
                    <a:pt x="972" y="110"/>
                    <a:pt x="885" y="84"/>
                    <a:pt x="806" y="61"/>
                  </a:cubicBezTo>
                  <a:cubicBezTo>
                    <a:pt x="735" y="41"/>
                    <a:pt x="669" y="21"/>
                    <a:pt x="608" y="4"/>
                  </a:cubicBezTo>
                  <a:cubicBezTo>
                    <a:pt x="597" y="0"/>
                    <a:pt x="590" y="0"/>
                    <a:pt x="579" y="1"/>
                  </a:cubicBezTo>
                  <a:cubicBezTo>
                    <a:pt x="499" y="8"/>
                    <a:pt x="415" y="15"/>
                    <a:pt x="325" y="23"/>
                  </a:cubicBezTo>
                  <a:cubicBezTo>
                    <a:pt x="227" y="31"/>
                    <a:pt x="122" y="40"/>
                    <a:pt x="10" y="49"/>
                  </a:cubicBezTo>
                  <a:cubicBezTo>
                    <a:pt x="0" y="51"/>
                    <a:pt x="2" y="58"/>
                    <a:pt x="9" y="61"/>
                  </a:cubicBezTo>
                  <a:cubicBezTo>
                    <a:pt x="53" y="84"/>
                    <a:pt x="102" y="110"/>
                    <a:pt x="156" y="138"/>
                  </a:cubicBezTo>
                  <a:cubicBezTo>
                    <a:pt x="222" y="173"/>
                    <a:pt x="295" y="211"/>
                    <a:pt x="377" y="255"/>
                  </a:cubicBezTo>
                  <a:cubicBezTo>
                    <a:pt x="385" y="259"/>
                    <a:pt x="400" y="260"/>
                    <a:pt x="412" y="258"/>
                  </a:cubicBezTo>
                  <a:cubicBezTo>
                    <a:pt x="547" y="235"/>
                    <a:pt x="682" y="211"/>
                    <a:pt x="817" y="188"/>
                  </a:cubicBezTo>
                  <a:cubicBezTo>
                    <a:pt x="817" y="183"/>
                    <a:pt x="815" y="180"/>
                    <a:pt x="809" y="179"/>
                  </a:cubicBezTo>
                  <a:lnTo>
                    <a:pt x="494" y="127"/>
                  </a:lnTo>
                  <a:cubicBezTo>
                    <a:pt x="466" y="123"/>
                    <a:pt x="471" y="103"/>
                    <a:pt x="487" y="106"/>
                  </a:cubicBezTo>
                  <a:lnTo>
                    <a:pt x="829" y="161"/>
                  </a:lnTo>
                  <a:cubicBezTo>
                    <a:pt x="835" y="162"/>
                    <a:pt x="839" y="167"/>
                    <a:pt x="839" y="173"/>
                  </a:cubicBezTo>
                  <a:close/>
                  <a:moveTo>
                    <a:pt x="756" y="222"/>
                  </a:moveTo>
                  <a:lnTo>
                    <a:pt x="756" y="340"/>
                  </a:lnTo>
                  <a:cubicBezTo>
                    <a:pt x="756" y="439"/>
                    <a:pt x="248" y="439"/>
                    <a:pt x="248" y="340"/>
                  </a:cubicBezTo>
                  <a:lnTo>
                    <a:pt x="248" y="213"/>
                  </a:lnTo>
                  <a:cubicBezTo>
                    <a:pt x="287" y="234"/>
                    <a:pt x="327" y="255"/>
                    <a:pt x="367" y="276"/>
                  </a:cubicBezTo>
                  <a:cubicBezTo>
                    <a:pt x="380" y="283"/>
                    <a:pt x="401" y="284"/>
                    <a:pt x="416" y="281"/>
                  </a:cubicBezTo>
                  <a:cubicBezTo>
                    <a:pt x="529" y="261"/>
                    <a:pt x="642" y="242"/>
                    <a:pt x="756" y="222"/>
                  </a:cubicBezTo>
                  <a:close/>
                </a:path>
              </a:pathLst>
            </a:custGeom>
            <a:solidFill>
              <a:srgbClr val="354A66"/>
            </a:solid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 sz="18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653208" y="225610"/>
            <a:ext cx="3232801" cy="874255"/>
            <a:chOff x="8653208" y="225610"/>
            <a:chExt cx="3232801" cy="87425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3208" y="225610"/>
              <a:ext cx="872352" cy="874255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1949" y="355596"/>
              <a:ext cx="2214060" cy="5763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WVmMGU2MTY5NTJmNmEwMDg0ODE1YTJmZDczNDExOG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32736</TotalTime>
  <Words>1619</Words>
  <Application>Microsoft Office PowerPoint</Application>
  <PresentationFormat>宽屏</PresentationFormat>
  <Paragraphs>200</Paragraphs>
  <Slides>20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Cambria Math</vt:lpstr>
      <vt:lpstr>等线</vt:lpstr>
      <vt:lpstr>黑体</vt:lpstr>
      <vt:lpstr>Arial</vt:lpstr>
      <vt:lpstr>Times New Roman</vt:lpstr>
      <vt:lpstr>等线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Zeqi Li</cp:lastModifiedBy>
  <cp:revision>2415</cp:revision>
  <dcterms:created xsi:type="dcterms:W3CDTF">2021-01-31T05:38:00Z</dcterms:created>
  <dcterms:modified xsi:type="dcterms:W3CDTF">2025-05-16T10:27:05Z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2052-12.1.0.16729</vt:lpwstr>
  </property>
  <property fmtid="{D5CDD505-2E9C-101B-9397-08002B2CF9AE}" pid="3" name="ICV">
    <vt:lpwstr>D847D2290275408BAC8C266CB9B4DD52_13</vt:lpwstr>
  </property>
</Properties>
</file>