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467" r:id="rId3"/>
    <p:sldId id="468" r:id="rId5"/>
    <p:sldId id="431" r:id="rId6"/>
    <p:sldId id="452" r:id="rId7"/>
    <p:sldId id="451" r:id="rId8"/>
    <p:sldId id="401" r:id="rId9"/>
    <p:sldId id="453" r:id="rId10"/>
    <p:sldId id="454" r:id="rId11"/>
    <p:sldId id="455" r:id="rId12"/>
    <p:sldId id="457" r:id="rId13"/>
    <p:sldId id="464" r:id="rId14"/>
    <p:sldId id="465" r:id="rId15"/>
    <p:sldId id="459" r:id="rId16"/>
    <p:sldId id="460" r:id="rId17"/>
    <p:sldId id="394" r:id="rId18"/>
    <p:sldId id="461" r:id="rId19"/>
    <p:sldId id="462" r:id="rId20"/>
    <p:sldId id="466" r:id="rId21"/>
    <p:sldId id="463" r:id="rId22"/>
    <p:sldId id="395" r:id="rId23"/>
    <p:sldId id="281" r:id="rId24"/>
  </p:sldIdLst>
  <p:sldSz cx="12192000" cy="6858000"/>
  <p:notesSz cx="6858000" cy="9144000"/>
  <p:embeddedFontLst>
    <p:embeddedFont>
      <p:font typeface="黑体" panose="02010609060101010101" charset="-122"/>
      <p:regular r:id="rId29"/>
    </p:embeddedFont>
    <p:embeddedFont>
      <p:font typeface="等线" panose="02010600030101010101" pitchFamily="2" charset="-122"/>
      <p:regular r:id="rId30"/>
      <p:bold r:id="rId31"/>
    </p:embeddedFont>
    <p:embeddedFont>
      <p:font typeface="等线 Light" panose="02010600030101010101" charset="-122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6" userDrawn="1">
          <p15:clr>
            <a:srgbClr val="A4A3A4"/>
          </p15:clr>
        </p15:guide>
        <p15:guide id="2" pos="401" userDrawn="1">
          <p15:clr>
            <a:srgbClr val="A4A3A4"/>
          </p15:clr>
        </p15:guide>
        <p15:guide id="3" pos="72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A66"/>
    <a:srgbClr val="054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1" autoAdjust="0"/>
    <p:restoredTop sz="93243" autoAdjust="0"/>
  </p:normalViewPr>
  <p:slideViewPr>
    <p:cSldViewPr snapToGrid="0" showGuides="1">
      <p:cViewPr varScale="1">
        <p:scale>
          <a:sx n="127" d="100"/>
          <a:sy n="127" d="100"/>
        </p:scale>
        <p:origin x="150" y="114"/>
      </p:cViewPr>
      <p:guideLst>
        <p:guide orient="horz" pos="966"/>
        <p:guide pos="401"/>
        <p:guide pos="7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1.xml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951AC-12C4-4AB0-AB07-F861520F01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B02CD-2EAD-4738-A8EB-584CA741DD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2B7A5-DBE5-4457-89A3-B4D5DD6E8F3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/>
          <p:cNvSpPr>
            <a:spLocks noChangeArrowheads="1"/>
          </p:cNvSpPr>
          <p:nvPr/>
        </p:nvSpPr>
        <p:spPr bwMode="auto">
          <a:xfrm>
            <a:off x="1415645" y="1844824"/>
            <a:ext cx="3000601" cy="3019414"/>
          </a:xfrm>
          <a:prstGeom prst="ellipse">
            <a:avLst/>
          </a:prstGeom>
          <a:gradFill flip="none" rotWithShape="1">
            <a:gsLst>
              <a:gs pos="100000">
                <a:schemeClr val="bg2"/>
              </a:gs>
              <a:gs pos="0">
                <a:srgbClr val="F8F8F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algn="l" rotWithShape="0">
              <a:prstClr val="black">
                <a:alpha val="53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6"/>
          <p:cNvSpPr/>
          <p:nvPr/>
        </p:nvSpPr>
        <p:spPr bwMode="auto">
          <a:xfrm>
            <a:off x="3851772" y="2165425"/>
            <a:ext cx="8340228" cy="2527151"/>
          </a:xfrm>
          <a:custGeom>
            <a:avLst/>
            <a:gdLst>
              <a:gd name="T0" fmla="*/ 206 w 10932"/>
              <a:gd name="T1" fmla="*/ 0 h 3294"/>
              <a:gd name="T2" fmla="*/ 10932 w 10932"/>
              <a:gd name="T3" fmla="*/ 0 h 3294"/>
              <a:gd name="T4" fmla="*/ 10932 w 10932"/>
              <a:gd name="T5" fmla="*/ 3294 h 3294"/>
              <a:gd name="T6" fmla="*/ 0 w 10932"/>
              <a:gd name="T7" fmla="*/ 3294 h 3294"/>
              <a:gd name="T8" fmla="*/ 892 w 10932"/>
              <a:gd name="T9" fmla="*/ 1564 h 3294"/>
              <a:gd name="T10" fmla="*/ 206 w 10932"/>
              <a:gd name="T11" fmla="*/ 0 h 3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32" h="3294">
                <a:moveTo>
                  <a:pt x="206" y="0"/>
                </a:moveTo>
                <a:lnTo>
                  <a:pt x="10932" y="0"/>
                </a:lnTo>
                <a:lnTo>
                  <a:pt x="10932" y="3294"/>
                </a:lnTo>
                <a:lnTo>
                  <a:pt x="0" y="3294"/>
                </a:lnTo>
                <a:cubicBezTo>
                  <a:pt x="540" y="2909"/>
                  <a:pt x="892" y="2277"/>
                  <a:pt x="892" y="1564"/>
                </a:cubicBezTo>
                <a:cubicBezTo>
                  <a:pt x="892" y="945"/>
                  <a:pt x="628" y="388"/>
                  <a:pt x="206" y="0"/>
                </a:cubicBez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4" name="Freeform 7"/>
          <p:cNvSpPr/>
          <p:nvPr/>
        </p:nvSpPr>
        <p:spPr bwMode="auto">
          <a:xfrm>
            <a:off x="0" y="2165425"/>
            <a:ext cx="1975317" cy="2527151"/>
          </a:xfrm>
          <a:custGeom>
            <a:avLst/>
            <a:gdLst>
              <a:gd name="T0" fmla="*/ 0 w 2589"/>
              <a:gd name="T1" fmla="*/ 0 h 3294"/>
              <a:gd name="T2" fmla="*/ 2383 w 2589"/>
              <a:gd name="T3" fmla="*/ 0 h 3294"/>
              <a:gd name="T4" fmla="*/ 1697 w 2589"/>
              <a:gd name="T5" fmla="*/ 1564 h 3294"/>
              <a:gd name="T6" fmla="*/ 2589 w 2589"/>
              <a:gd name="T7" fmla="*/ 3294 h 3294"/>
              <a:gd name="T8" fmla="*/ 0 w 2589"/>
              <a:gd name="T9" fmla="*/ 3294 h 3294"/>
              <a:gd name="T10" fmla="*/ 0 w 2589"/>
              <a:gd name="T11" fmla="*/ 0 h 3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89" h="3294">
                <a:moveTo>
                  <a:pt x="0" y="0"/>
                </a:moveTo>
                <a:lnTo>
                  <a:pt x="2383" y="0"/>
                </a:lnTo>
                <a:cubicBezTo>
                  <a:pt x="1961" y="388"/>
                  <a:pt x="1697" y="945"/>
                  <a:pt x="1697" y="1564"/>
                </a:cubicBezTo>
                <a:cubicBezTo>
                  <a:pt x="1697" y="2277"/>
                  <a:pt x="2049" y="2909"/>
                  <a:pt x="2589" y="3294"/>
                </a:cubicBezTo>
                <a:lnTo>
                  <a:pt x="0" y="3294"/>
                </a:lnTo>
                <a:lnTo>
                  <a:pt x="0" y="0"/>
                </a:ln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70449" y="2551837"/>
            <a:ext cx="74474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Joint Feature Learning and Relation Modeling for Tracking: A One-Stream Framework</a:t>
            </a:r>
            <a:endParaRPr kumimoji="1" lang="en-US" altLang="zh-CN" sz="3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1752085" y="2468446"/>
            <a:ext cx="2327720" cy="1921108"/>
          </a:xfrm>
          <a:custGeom>
            <a:avLst/>
            <a:gdLst>
              <a:gd name="T0" fmla="*/ 571 w 1073"/>
              <a:gd name="T1" fmla="*/ 667 h 884"/>
              <a:gd name="T2" fmla="*/ 41 w 1073"/>
              <a:gd name="T3" fmla="*/ 596 h 884"/>
              <a:gd name="T4" fmla="*/ 912 w 1073"/>
              <a:gd name="T5" fmla="*/ 619 h 884"/>
              <a:gd name="T6" fmla="*/ 899 w 1073"/>
              <a:gd name="T7" fmla="*/ 602 h 884"/>
              <a:gd name="T8" fmla="*/ 566 w 1073"/>
              <a:gd name="T9" fmla="*/ 634 h 884"/>
              <a:gd name="T10" fmla="*/ 45 w 1073"/>
              <a:gd name="T11" fmla="*/ 382 h 884"/>
              <a:gd name="T12" fmla="*/ 577 w 1073"/>
              <a:gd name="T13" fmla="*/ 651 h 884"/>
              <a:gd name="T14" fmla="*/ 911 w 1073"/>
              <a:gd name="T15" fmla="*/ 489 h 884"/>
              <a:gd name="T16" fmla="*/ 566 w 1073"/>
              <a:gd name="T17" fmla="*/ 634 h 884"/>
              <a:gd name="T18" fmla="*/ 788 w 1073"/>
              <a:gd name="T19" fmla="*/ 456 h 884"/>
              <a:gd name="T20" fmla="*/ 779 w 1073"/>
              <a:gd name="T21" fmla="*/ 348 h 884"/>
              <a:gd name="T22" fmla="*/ 224 w 1073"/>
              <a:gd name="T23" fmla="*/ 340 h 884"/>
              <a:gd name="T24" fmla="*/ 56 w 1073"/>
              <a:gd name="T25" fmla="*/ 377 h 884"/>
              <a:gd name="T26" fmla="*/ 566 w 1073"/>
              <a:gd name="T27" fmla="*/ 867 h 884"/>
              <a:gd name="T28" fmla="*/ 45 w 1073"/>
              <a:gd name="T29" fmla="*/ 614 h 884"/>
              <a:gd name="T30" fmla="*/ 577 w 1073"/>
              <a:gd name="T31" fmla="*/ 884 h 884"/>
              <a:gd name="T32" fmla="*/ 911 w 1073"/>
              <a:gd name="T33" fmla="*/ 722 h 884"/>
              <a:gd name="T34" fmla="*/ 566 w 1073"/>
              <a:gd name="T35" fmla="*/ 867 h 884"/>
              <a:gd name="T36" fmla="*/ 839 w 1073"/>
              <a:gd name="T37" fmla="*/ 271 h 884"/>
              <a:gd name="T38" fmla="*/ 831 w 1073"/>
              <a:gd name="T39" fmla="*/ 290 h 884"/>
              <a:gd name="T40" fmla="*/ 836 w 1073"/>
              <a:gd name="T41" fmla="*/ 318 h 884"/>
              <a:gd name="T42" fmla="*/ 814 w 1073"/>
              <a:gd name="T43" fmla="*/ 443 h 884"/>
              <a:gd name="T44" fmla="*/ 877 w 1073"/>
              <a:gd name="T45" fmla="*/ 333 h 884"/>
              <a:gd name="T46" fmla="*/ 870 w 1073"/>
              <a:gd name="T47" fmla="*/ 306 h 884"/>
              <a:gd name="T48" fmla="*/ 876 w 1073"/>
              <a:gd name="T49" fmla="*/ 277 h 884"/>
              <a:gd name="T50" fmla="*/ 869 w 1073"/>
              <a:gd name="T51" fmla="*/ 179 h 884"/>
              <a:gd name="T52" fmla="*/ 1067 w 1073"/>
              <a:gd name="T53" fmla="*/ 137 h 884"/>
              <a:gd name="T54" fmla="*/ 608 w 1073"/>
              <a:gd name="T55" fmla="*/ 4 h 884"/>
              <a:gd name="T56" fmla="*/ 325 w 1073"/>
              <a:gd name="T57" fmla="*/ 23 h 884"/>
              <a:gd name="T58" fmla="*/ 9 w 1073"/>
              <a:gd name="T59" fmla="*/ 61 h 884"/>
              <a:gd name="T60" fmla="*/ 377 w 1073"/>
              <a:gd name="T61" fmla="*/ 255 h 884"/>
              <a:gd name="T62" fmla="*/ 817 w 1073"/>
              <a:gd name="T63" fmla="*/ 188 h 884"/>
              <a:gd name="T64" fmla="*/ 494 w 1073"/>
              <a:gd name="T65" fmla="*/ 127 h 884"/>
              <a:gd name="T66" fmla="*/ 829 w 1073"/>
              <a:gd name="T67" fmla="*/ 161 h 884"/>
              <a:gd name="T68" fmla="*/ 756 w 1073"/>
              <a:gd name="T69" fmla="*/ 222 h 884"/>
              <a:gd name="T70" fmla="*/ 248 w 1073"/>
              <a:gd name="T71" fmla="*/ 340 h 884"/>
              <a:gd name="T72" fmla="*/ 367 w 1073"/>
              <a:gd name="T73" fmla="*/ 276 h 884"/>
              <a:gd name="T74" fmla="*/ 756 w 1073"/>
              <a:gd name="T75" fmla="*/ 222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73" h="884">
                <a:moveTo>
                  <a:pt x="564" y="750"/>
                </a:moveTo>
                <a:cubicBezTo>
                  <a:pt x="557" y="722"/>
                  <a:pt x="556" y="694"/>
                  <a:pt x="571" y="667"/>
                </a:cubicBezTo>
                <a:lnTo>
                  <a:pt x="42" y="497"/>
                </a:lnTo>
                <a:cubicBezTo>
                  <a:pt x="22" y="524"/>
                  <a:pt x="17" y="559"/>
                  <a:pt x="41" y="596"/>
                </a:cubicBezTo>
                <a:lnTo>
                  <a:pt x="575" y="767"/>
                </a:lnTo>
                <a:lnTo>
                  <a:pt x="912" y="619"/>
                </a:lnTo>
                <a:cubicBezTo>
                  <a:pt x="921" y="615"/>
                  <a:pt x="919" y="608"/>
                  <a:pt x="908" y="605"/>
                </a:cubicBezTo>
                <a:lnTo>
                  <a:pt x="899" y="602"/>
                </a:lnTo>
                <a:lnTo>
                  <a:pt x="564" y="750"/>
                </a:lnTo>
                <a:close/>
                <a:moveTo>
                  <a:pt x="566" y="634"/>
                </a:moveTo>
                <a:cubicBezTo>
                  <a:pt x="559" y="606"/>
                  <a:pt x="558" y="578"/>
                  <a:pt x="573" y="551"/>
                </a:cubicBezTo>
                <a:lnTo>
                  <a:pt x="45" y="382"/>
                </a:lnTo>
                <a:cubicBezTo>
                  <a:pt x="24" y="408"/>
                  <a:pt x="19" y="443"/>
                  <a:pt x="43" y="480"/>
                </a:cubicBezTo>
                <a:lnTo>
                  <a:pt x="577" y="651"/>
                </a:lnTo>
                <a:lnTo>
                  <a:pt x="914" y="503"/>
                </a:lnTo>
                <a:cubicBezTo>
                  <a:pt x="923" y="499"/>
                  <a:pt x="922" y="493"/>
                  <a:pt x="911" y="489"/>
                </a:cubicBezTo>
                <a:lnTo>
                  <a:pt x="902" y="486"/>
                </a:lnTo>
                <a:lnTo>
                  <a:pt x="566" y="634"/>
                </a:lnTo>
                <a:close/>
                <a:moveTo>
                  <a:pt x="584" y="546"/>
                </a:moveTo>
                <a:lnTo>
                  <a:pt x="788" y="456"/>
                </a:lnTo>
                <a:lnTo>
                  <a:pt x="803" y="355"/>
                </a:lnTo>
                <a:lnTo>
                  <a:pt x="779" y="348"/>
                </a:lnTo>
                <a:cubicBezTo>
                  <a:pt x="768" y="432"/>
                  <a:pt x="560" y="438"/>
                  <a:pt x="502" y="438"/>
                </a:cubicBezTo>
                <a:cubicBezTo>
                  <a:pt x="442" y="438"/>
                  <a:pt x="224" y="431"/>
                  <a:pt x="224" y="340"/>
                </a:cubicBezTo>
                <a:lnTo>
                  <a:pt x="224" y="303"/>
                </a:lnTo>
                <a:lnTo>
                  <a:pt x="56" y="377"/>
                </a:lnTo>
                <a:lnTo>
                  <a:pt x="584" y="546"/>
                </a:lnTo>
                <a:close/>
                <a:moveTo>
                  <a:pt x="566" y="867"/>
                </a:moveTo>
                <a:cubicBezTo>
                  <a:pt x="559" y="839"/>
                  <a:pt x="558" y="810"/>
                  <a:pt x="573" y="783"/>
                </a:cubicBezTo>
                <a:lnTo>
                  <a:pt x="45" y="614"/>
                </a:lnTo>
                <a:cubicBezTo>
                  <a:pt x="24" y="641"/>
                  <a:pt x="19" y="676"/>
                  <a:pt x="43" y="713"/>
                </a:cubicBezTo>
                <a:lnTo>
                  <a:pt x="577" y="884"/>
                </a:lnTo>
                <a:lnTo>
                  <a:pt x="914" y="735"/>
                </a:lnTo>
                <a:cubicBezTo>
                  <a:pt x="923" y="731"/>
                  <a:pt x="922" y="725"/>
                  <a:pt x="911" y="722"/>
                </a:cubicBezTo>
                <a:lnTo>
                  <a:pt x="902" y="719"/>
                </a:lnTo>
                <a:lnTo>
                  <a:pt x="566" y="867"/>
                </a:lnTo>
                <a:close/>
                <a:moveTo>
                  <a:pt x="839" y="173"/>
                </a:moveTo>
                <a:lnTo>
                  <a:pt x="839" y="271"/>
                </a:lnTo>
                <a:cubicBezTo>
                  <a:pt x="836" y="272"/>
                  <a:pt x="832" y="274"/>
                  <a:pt x="832" y="277"/>
                </a:cubicBezTo>
                <a:lnTo>
                  <a:pt x="831" y="290"/>
                </a:lnTo>
                <a:cubicBezTo>
                  <a:pt x="831" y="298"/>
                  <a:pt x="838" y="301"/>
                  <a:pt x="837" y="307"/>
                </a:cubicBezTo>
                <a:lnTo>
                  <a:pt x="836" y="318"/>
                </a:lnTo>
                <a:cubicBezTo>
                  <a:pt x="836" y="323"/>
                  <a:pt x="831" y="327"/>
                  <a:pt x="831" y="333"/>
                </a:cubicBezTo>
                <a:lnTo>
                  <a:pt x="814" y="443"/>
                </a:lnTo>
                <a:cubicBezTo>
                  <a:pt x="821" y="456"/>
                  <a:pt x="886" y="456"/>
                  <a:pt x="894" y="443"/>
                </a:cubicBezTo>
                <a:lnTo>
                  <a:pt x="877" y="333"/>
                </a:lnTo>
                <a:cubicBezTo>
                  <a:pt x="877" y="327"/>
                  <a:pt x="872" y="323"/>
                  <a:pt x="871" y="318"/>
                </a:cubicBezTo>
                <a:lnTo>
                  <a:pt x="870" y="306"/>
                </a:lnTo>
                <a:cubicBezTo>
                  <a:pt x="870" y="300"/>
                  <a:pt x="877" y="299"/>
                  <a:pt x="877" y="291"/>
                </a:cubicBezTo>
                <a:lnTo>
                  <a:pt x="876" y="277"/>
                </a:lnTo>
                <a:cubicBezTo>
                  <a:pt x="876" y="274"/>
                  <a:pt x="872" y="272"/>
                  <a:pt x="869" y="271"/>
                </a:cubicBezTo>
                <a:cubicBezTo>
                  <a:pt x="869" y="172"/>
                  <a:pt x="869" y="285"/>
                  <a:pt x="869" y="179"/>
                </a:cubicBezTo>
                <a:lnTo>
                  <a:pt x="1066" y="144"/>
                </a:lnTo>
                <a:cubicBezTo>
                  <a:pt x="1072" y="143"/>
                  <a:pt x="1073" y="140"/>
                  <a:pt x="1067" y="137"/>
                </a:cubicBezTo>
                <a:cubicBezTo>
                  <a:pt x="972" y="110"/>
                  <a:pt x="885" y="84"/>
                  <a:pt x="806" y="61"/>
                </a:cubicBezTo>
                <a:cubicBezTo>
                  <a:pt x="735" y="41"/>
                  <a:pt x="669" y="21"/>
                  <a:pt x="608" y="4"/>
                </a:cubicBezTo>
                <a:cubicBezTo>
                  <a:pt x="597" y="0"/>
                  <a:pt x="590" y="0"/>
                  <a:pt x="579" y="1"/>
                </a:cubicBezTo>
                <a:cubicBezTo>
                  <a:pt x="499" y="8"/>
                  <a:pt x="415" y="15"/>
                  <a:pt x="325" y="23"/>
                </a:cubicBezTo>
                <a:cubicBezTo>
                  <a:pt x="227" y="31"/>
                  <a:pt x="122" y="40"/>
                  <a:pt x="10" y="49"/>
                </a:cubicBezTo>
                <a:cubicBezTo>
                  <a:pt x="0" y="51"/>
                  <a:pt x="2" y="58"/>
                  <a:pt x="9" y="61"/>
                </a:cubicBezTo>
                <a:cubicBezTo>
                  <a:pt x="53" y="84"/>
                  <a:pt x="102" y="110"/>
                  <a:pt x="156" y="138"/>
                </a:cubicBezTo>
                <a:cubicBezTo>
                  <a:pt x="222" y="173"/>
                  <a:pt x="295" y="211"/>
                  <a:pt x="377" y="255"/>
                </a:cubicBezTo>
                <a:cubicBezTo>
                  <a:pt x="385" y="259"/>
                  <a:pt x="400" y="260"/>
                  <a:pt x="412" y="258"/>
                </a:cubicBezTo>
                <a:cubicBezTo>
                  <a:pt x="547" y="235"/>
                  <a:pt x="682" y="211"/>
                  <a:pt x="817" y="188"/>
                </a:cubicBezTo>
                <a:cubicBezTo>
                  <a:pt x="817" y="183"/>
                  <a:pt x="815" y="180"/>
                  <a:pt x="809" y="179"/>
                </a:cubicBezTo>
                <a:lnTo>
                  <a:pt x="494" y="127"/>
                </a:lnTo>
                <a:cubicBezTo>
                  <a:pt x="466" y="123"/>
                  <a:pt x="471" y="103"/>
                  <a:pt x="487" y="106"/>
                </a:cubicBezTo>
                <a:lnTo>
                  <a:pt x="829" y="161"/>
                </a:lnTo>
                <a:cubicBezTo>
                  <a:pt x="835" y="162"/>
                  <a:pt x="839" y="167"/>
                  <a:pt x="839" y="173"/>
                </a:cubicBezTo>
                <a:close/>
                <a:moveTo>
                  <a:pt x="756" y="222"/>
                </a:moveTo>
                <a:lnTo>
                  <a:pt x="756" y="340"/>
                </a:lnTo>
                <a:cubicBezTo>
                  <a:pt x="756" y="439"/>
                  <a:pt x="248" y="439"/>
                  <a:pt x="248" y="340"/>
                </a:cubicBezTo>
                <a:lnTo>
                  <a:pt x="248" y="213"/>
                </a:lnTo>
                <a:cubicBezTo>
                  <a:pt x="287" y="234"/>
                  <a:pt x="327" y="255"/>
                  <a:pt x="367" y="276"/>
                </a:cubicBezTo>
                <a:cubicBezTo>
                  <a:pt x="380" y="283"/>
                  <a:pt x="401" y="284"/>
                  <a:pt x="416" y="281"/>
                </a:cubicBezTo>
                <a:cubicBezTo>
                  <a:pt x="529" y="261"/>
                  <a:pt x="642" y="242"/>
                  <a:pt x="756" y="222"/>
                </a:cubicBez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802" y="256044"/>
            <a:ext cx="828993" cy="8532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604" y="360567"/>
            <a:ext cx="2474405" cy="6441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5"/>
          <p:cNvSpPr>
            <a:spLocks noChangeArrowheads="1"/>
          </p:cNvSpPr>
          <p:nvPr/>
        </p:nvSpPr>
        <p:spPr bwMode="auto">
          <a:xfrm>
            <a:off x="1331939" y="1779122"/>
            <a:ext cx="3174999" cy="318452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TextBox 47"/>
          <p:cNvSpPr txBox="1"/>
          <p:nvPr/>
        </p:nvSpPr>
        <p:spPr>
          <a:xfrm>
            <a:off x="2081866" y="2564904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目录</a:t>
            </a:r>
            <a:endParaRPr lang="zh-CN" altLang="en-US" sz="60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8" name="TextBox 49"/>
          <p:cNvSpPr txBox="1"/>
          <p:nvPr/>
        </p:nvSpPr>
        <p:spPr>
          <a:xfrm>
            <a:off x="1637095" y="3391637"/>
            <a:ext cx="2842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contents</a:t>
            </a:r>
            <a:endParaRPr lang="zh-CN" altLang="en-US" sz="48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0" name="Freeform 6"/>
          <p:cNvSpPr/>
          <p:nvPr/>
        </p:nvSpPr>
        <p:spPr bwMode="auto">
          <a:xfrm flipH="1">
            <a:off x="0" y="2165425"/>
            <a:ext cx="1562665" cy="2527151"/>
          </a:xfrm>
          <a:custGeom>
            <a:avLst/>
            <a:gdLst>
              <a:gd name="connsiteX0" fmla="*/ 1636805 w 1636805"/>
              <a:gd name="connsiteY0" fmla="*/ 0 h 2527151"/>
              <a:gd name="connsiteX1" fmla="*/ 157161 w 1636805"/>
              <a:gd name="connsiteY1" fmla="*/ 0 h 2527151"/>
              <a:gd name="connsiteX2" fmla="*/ 647573 w 1636805"/>
              <a:gd name="connsiteY2" fmla="*/ 1232850 h 2527151"/>
              <a:gd name="connsiteX3" fmla="*/ 0 w 1636805"/>
              <a:gd name="connsiteY3" fmla="*/ 2527151 h 2527151"/>
              <a:gd name="connsiteX4" fmla="*/ 1636805 w 1636805"/>
              <a:gd name="connsiteY4" fmla="*/ 2527151 h 2527151"/>
              <a:gd name="connsiteX5" fmla="*/ 1636805 w 1636805"/>
              <a:gd name="connsiteY5" fmla="*/ 0 h 2527151"/>
              <a:gd name="connsiteX0-1" fmla="*/ 1562665 w 1562665"/>
              <a:gd name="connsiteY0-2" fmla="*/ 0 h 2527151"/>
              <a:gd name="connsiteX1-3" fmla="*/ 83021 w 1562665"/>
              <a:gd name="connsiteY1-4" fmla="*/ 0 h 2527151"/>
              <a:gd name="connsiteX2-5" fmla="*/ 573433 w 1562665"/>
              <a:gd name="connsiteY2-6" fmla="*/ 1232850 h 2527151"/>
              <a:gd name="connsiteX3-7" fmla="*/ 0 w 1562665"/>
              <a:gd name="connsiteY3-8" fmla="*/ 2527151 h 2527151"/>
              <a:gd name="connsiteX4-9" fmla="*/ 1562665 w 1562665"/>
              <a:gd name="connsiteY4-10" fmla="*/ 2527151 h 2527151"/>
              <a:gd name="connsiteX5-11" fmla="*/ 1562665 w 1562665"/>
              <a:gd name="connsiteY5-12" fmla="*/ 0 h 25271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62665" h="2527151">
                <a:moveTo>
                  <a:pt x="1562665" y="0"/>
                </a:moveTo>
                <a:lnTo>
                  <a:pt x="83021" y="0"/>
                </a:lnTo>
                <a:cubicBezTo>
                  <a:pt x="404973" y="297673"/>
                  <a:pt x="573433" y="757954"/>
                  <a:pt x="573433" y="1232850"/>
                </a:cubicBezTo>
                <a:cubicBezTo>
                  <a:pt x="573433" y="1779863"/>
                  <a:pt x="411976" y="2231780"/>
                  <a:pt x="0" y="2527151"/>
                </a:cubicBezTo>
                <a:lnTo>
                  <a:pt x="1562665" y="2527151"/>
                </a:lnTo>
                <a:lnTo>
                  <a:pt x="1562665" y="0"/>
                </a:ln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59" name="Freeform 6"/>
          <p:cNvSpPr/>
          <p:nvPr/>
        </p:nvSpPr>
        <p:spPr bwMode="auto">
          <a:xfrm>
            <a:off x="10132540" y="2165425"/>
            <a:ext cx="2059460" cy="2527151"/>
          </a:xfrm>
          <a:custGeom>
            <a:avLst/>
            <a:gdLst>
              <a:gd name="connsiteX0" fmla="*/ 1521195 w 1521195"/>
              <a:gd name="connsiteY0" fmla="*/ 0 h 2527151"/>
              <a:gd name="connsiteX1" fmla="*/ 41551 w 1521195"/>
              <a:gd name="connsiteY1" fmla="*/ 0 h 2527151"/>
              <a:gd name="connsiteX2" fmla="*/ 564914 w 1521195"/>
              <a:gd name="connsiteY2" fmla="*/ 1199898 h 2527151"/>
              <a:gd name="connsiteX3" fmla="*/ 0 w 1521195"/>
              <a:gd name="connsiteY3" fmla="*/ 2518913 h 2527151"/>
              <a:gd name="connsiteX4" fmla="*/ 1521195 w 1521195"/>
              <a:gd name="connsiteY4" fmla="*/ 2527151 h 2527151"/>
              <a:gd name="connsiteX5" fmla="*/ 1521195 w 1521195"/>
              <a:gd name="connsiteY5" fmla="*/ 0 h 252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195" h="2527151">
                <a:moveTo>
                  <a:pt x="1521195" y="0"/>
                </a:moveTo>
                <a:lnTo>
                  <a:pt x="41551" y="0"/>
                </a:lnTo>
                <a:cubicBezTo>
                  <a:pt x="363503" y="297673"/>
                  <a:pt x="564914" y="725002"/>
                  <a:pt x="564914" y="1199898"/>
                </a:cubicBezTo>
                <a:cubicBezTo>
                  <a:pt x="564914" y="1746911"/>
                  <a:pt x="411976" y="2223542"/>
                  <a:pt x="0" y="2518913"/>
                </a:cubicBezTo>
                <a:lnTo>
                  <a:pt x="1521195" y="2527151"/>
                </a:lnTo>
                <a:lnTo>
                  <a:pt x="1521195" y="0"/>
                </a:ln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4876101" y="1630005"/>
            <a:ext cx="4991902" cy="716409"/>
            <a:chOff x="4986941" y="1063501"/>
            <a:chExt cx="4991902" cy="716409"/>
          </a:xfrm>
        </p:grpSpPr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4986941" y="1063501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4" name="Freeform 13"/>
            <p:cNvSpPr/>
            <p:nvPr/>
          </p:nvSpPr>
          <p:spPr bwMode="auto">
            <a:xfrm>
              <a:off x="6053882" y="1107732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876101" y="2590532"/>
            <a:ext cx="4991902" cy="716409"/>
            <a:chOff x="4986941" y="2048887"/>
            <a:chExt cx="4991902" cy="716409"/>
          </a:xfrm>
        </p:grpSpPr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4986941" y="2048887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6053882" y="2093118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6393709" y="2114703"/>
              <a:ext cx="1826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3200" kern="1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模型结构</a:t>
              </a:r>
              <a:endParaRPr lang="zh-CN" altLang="en-US" sz="3200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76101" y="3551059"/>
            <a:ext cx="4991902" cy="716409"/>
            <a:chOff x="4986941" y="3002190"/>
            <a:chExt cx="4991902" cy="716409"/>
          </a:xfrm>
        </p:grpSpPr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4986941" y="3002190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6053882" y="3046421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6393708" y="3073255"/>
              <a:ext cx="1826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3200" kern="1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实验结果</a:t>
              </a:r>
              <a:endParaRPr lang="zh-CN" altLang="en-US" sz="3200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76101" y="4511586"/>
            <a:ext cx="4991902" cy="716409"/>
            <a:chOff x="4986941" y="5002593"/>
            <a:chExt cx="4991902" cy="716409"/>
          </a:xfrm>
        </p:grpSpPr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986941" y="5002593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6053882" y="5046824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379853" y="5050135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3200" kern="1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总结</a:t>
              </a:r>
              <a:endParaRPr lang="zh-CN" altLang="en-US" sz="3200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282869" y="169998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kern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摘要简介</a:t>
            </a:r>
            <a:endParaRPr lang="zh-CN" altLang="en-US" sz="3200" kern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8"/>
          <p:cNvSpPr txBox="1"/>
          <p:nvPr/>
        </p:nvSpPr>
        <p:spPr>
          <a:xfrm>
            <a:off x="244802" y="863322"/>
            <a:ext cx="11702396" cy="568049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altLang="zh-CN" sz="2000" b="1" dirty="0"/>
              <a:t>OSTrack: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One-Stream Track,</a:t>
            </a:r>
            <a:r>
              <a:rPr lang="zh-CN" altLang="en-US" sz="2000" b="1" dirty="0"/>
              <a:t> </a:t>
            </a:r>
            <a:r>
              <a:rPr lang="en-US" altLang="zh-CN" sz="2000" b="1" dirty="0">
                <a:sym typeface="Wingdings" panose="05000000000000000000" pitchFamily="2" charset="2"/>
              </a:rPr>
              <a:t>ECCV2022</a:t>
            </a:r>
            <a:endParaRPr lang="en-US" altLang="zh-CN" sz="2000" b="1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800" b="1" dirty="0"/>
              <a:t>传统方法的特点：</a:t>
            </a:r>
            <a:endParaRPr lang="en-US" altLang="zh-CN" sz="1800" b="1" dirty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dirty="0"/>
              <a:t>双流（</a:t>
            </a:r>
            <a:r>
              <a:rPr lang="en-US" altLang="zh-CN" sz="1600" dirty="0"/>
              <a:t>two-stream</a:t>
            </a:r>
            <a:r>
              <a:rPr lang="zh-CN" altLang="en-US" sz="1600" dirty="0"/>
              <a:t>）：模板和搜索区域的特征是分别提取的。</a:t>
            </a:r>
            <a:endParaRPr lang="en-US" altLang="zh-CN" sz="1600" dirty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dirty="0"/>
              <a:t>双阶段（</a:t>
            </a:r>
            <a:r>
              <a:rPr lang="en-US" altLang="zh-CN" sz="1600" dirty="0"/>
              <a:t>two-stage</a:t>
            </a:r>
            <a:r>
              <a:rPr lang="zh-CN" altLang="en-US" sz="1600" dirty="0"/>
              <a:t>）：整个过程分为两个连续的步骤，特征提取和关系建模。</a:t>
            </a:r>
            <a:endParaRPr lang="en-US" altLang="zh-CN" sz="1600" dirty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altLang="zh-CN" sz="1600" dirty="0"/>
              <a:t>OSTrack </a:t>
            </a:r>
            <a:r>
              <a:rPr lang="zh-CN" altLang="en-US" sz="1600" dirty="0"/>
              <a:t>认为传统方法使用的是一种 </a:t>
            </a:r>
            <a:r>
              <a:rPr lang="en-US" altLang="zh-CN" sz="1600" dirty="0"/>
              <a:t>Divide and Conquer Strategy</a:t>
            </a:r>
            <a:r>
              <a:rPr lang="zh-CN" altLang="en-US" sz="1600" dirty="0"/>
              <a:t>。</a:t>
            </a:r>
            <a:endParaRPr lang="en-US" altLang="zh-CN" sz="16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 sz="1800" b="1" dirty="0"/>
              <a:t>OSTrack </a:t>
            </a:r>
            <a:r>
              <a:rPr lang="zh-CN" altLang="en-US" sz="1800" b="1" dirty="0"/>
              <a:t>认为传统方法的问题在于：</a:t>
            </a:r>
            <a:endParaRPr lang="en-US" altLang="zh-CN" sz="1800" b="1" dirty="0"/>
          </a:p>
          <a:p>
            <a:pPr marL="800100" lvl="1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注意力不够集中：模板和搜索区域的特征是分别提取的，两者之间缺乏交互，对有区分度的模板特征关注不够。</a:t>
            </a:r>
            <a:endParaRPr lang="en-US" altLang="zh-CN" sz="1600" dirty="0"/>
          </a:p>
          <a:p>
            <a:pPr marL="800100" lvl="1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性能</a:t>
            </a:r>
            <a:r>
              <a:rPr lang="en-US" altLang="zh-CN" sz="1600" dirty="0"/>
              <a:t>-</a:t>
            </a:r>
            <a:r>
              <a:rPr lang="zh-CN" altLang="en-US" sz="1600" dirty="0"/>
              <a:t>速度两难困境：线性时间的相关性计算效果不好，</a:t>
            </a:r>
            <a:r>
              <a:rPr lang="en-US" altLang="zh-CN" sz="1600" dirty="0"/>
              <a:t>Transformer</a:t>
            </a:r>
            <a:r>
              <a:rPr lang="zh-CN" altLang="en-US" sz="1600" dirty="0"/>
              <a:t>效果好但是速度较慢，时间复杂度为</a:t>
            </a:r>
            <a:r>
              <a:rPr lang="en-US" altLang="zh-CN" sz="1600" dirty="0"/>
              <a:t>O(n</a:t>
            </a:r>
            <a:r>
              <a:rPr lang="en-US" altLang="zh-CN" sz="1600" baseline="30000" dirty="0"/>
              <a:t>2</a:t>
            </a:r>
            <a:r>
              <a:rPr lang="en-US" altLang="zh-CN" sz="1600" dirty="0"/>
              <a:t>)</a:t>
            </a:r>
            <a:r>
              <a:rPr lang="zh-CN" altLang="en-US" sz="1600" dirty="0"/>
              <a:t>。</a:t>
            </a:r>
            <a:endParaRPr lang="en-US" altLang="zh-CN" sz="16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 sz="1800" b="1" dirty="0"/>
              <a:t>OSTrack</a:t>
            </a:r>
            <a:r>
              <a:rPr lang="zh-CN" altLang="en-US" sz="1800" b="1" dirty="0"/>
              <a:t>的解决方案：</a:t>
            </a:r>
            <a:endParaRPr lang="en-US" altLang="zh-CN" sz="1800" b="1" dirty="0"/>
          </a:p>
          <a:p>
            <a:pPr marL="800100" lvl="1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输入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ViT 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时拼接模板和搜索区域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token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，使用堆叠的自注意力操作，使模板和搜索区域之间能够进行迭代的特征匹配。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800100" lvl="1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提出候选过滤模块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(Candidate Elimination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Module)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，通过自注意力操作计算相似性得分，使得模型能够在早期阶段丢弃与目标最不相似的候选者（即背景区域），减少模型的计算量。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72403" y="147430"/>
            <a:ext cx="1224000" cy="338554"/>
            <a:chOff x="272403" y="181383"/>
            <a:chExt cx="1224000" cy="338554"/>
          </a:xfrm>
        </p:grpSpPr>
        <p:sp>
          <p:nvSpPr>
            <p:cNvPr id="14" name="矩形 13"/>
            <p:cNvSpPr/>
            <p:nvPr/>
          </p:nvSpPr>
          <p:spPr>
            <a:xfrm>
              <a:off x="284597" y="186816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72403" y="181383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摘要简介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73819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模型结构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05597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16096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80298" y="866745"/>
            <a:ext cx="116316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230505">
              <a:buFont typeface="Arial" panose="020B0604020202020204" pitchFamily="34" charset="0"/>
              <a:buChar char="•"/>
            </a:pPr>
            <a:r>
              <a:rPr lang="en-US" altLang="zh-CN" sz="2000" b="1" dirty="0"/>
              <a:t>One-Stream Track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：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491" y="1417807"/>
            <a:ext cx="10683017" cy="471114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72403" y="147430"/>
            <a:ext cx="1224000" cy="338554"/>
            <a:chOff x="272403" y="181383"/>
            <a:chExt cx="1224000" cy="338554"/>
          </a:xfrm>
        </p:grpSpPr>
        <p:sp>
          <p:nvSpPr>
            <p:cNvPr id="14" name="矩形 13"/>
            <p:cNvSpPr/>
            <p:nvPr/>
          </p:nvSpPr>
          <p:spPr>
            <a:xfrm>
              <a:off x="284597" y="186816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72403" y="181383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摘要简介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73819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模型结构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05597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16096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72403" y="147430"/>
            <a:ext cx="1224000" cy="338554"/>
            <a:chOff x="272403" y="181383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4597" y="186816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72403" y="181383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摘要简介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73819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模型结构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5597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16096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3774" y="1354146"/>
            <a:ext cx="6228487" cy="49899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80298" y="866745"/>
            <a:ext cx="116316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230505">
              <a:buFont typeface="Arial" panose="020B0604020202020204" pitchFamily="34" charset="0"/>
              <a:buChar char="•"/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OSTrack384 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性能达到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73.7% AO (58.1 FPS)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，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OSTrack256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性能达到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71.0% AO (105.4 FPS)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。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351" y="861866"/>
            <a:ext cx="11821297" cy="57128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内容占位符 8"/>
          <p:cNvSpPr txBox="1"/>
          <p:nvPr/>
        </p:nvSpPr>
        <p:spPr>
          <a:xfrm>
            <a:off x="280298" y="780844"/>
            <a:ext cx="11615140" cy="56949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Joint Feature Extraction and Relation Modeling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197" y="5485477"/>
            <a:ext cx="10437341" cy="118335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55" y="1275049"/>
            <a:ext cx="11755289" cy="42104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内容占位符 8"/>
          <p:cNvSpPr txBox="1"/>
          <p:nvPr/>
        </p:nvSpPr>
        <p:spPr>
          <a:xfrm>
            <a:off x="280298" y="780844"/>
            <a:ext cx="11615140" cy="4914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Analysis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212" y="1272268"/>
            <a:ext cx="10574674" cy="11632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12" y="2669040"/>
            <a:ext cx="10857576" cy="151991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12" y="4422442"/>
            <a:ext cx="6845696" cy="5498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/>
              <p:cNvSpPr txBox="1"/>
              <p:nvPr/>
            </p:nvSpPr>
            <p:spPr>
              <a:xfrm>
                <a:off x="296562" y="5275503"/>
                <a:ext cx="11598874" cy="12966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𝑥𝑧</m:t>
                        </m:r>
                      </m:sub>
                    </m:sSub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zh-CN" altLang="en-US" dirty="0"/>
                  <a:t> 负责聚合跨图像特征（关系建模），而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zh-CN" altLang="en-US" dirty="0"/>
                  <a:t>负责聚合图像内部的特征（特征提取），这两部分是基于不同图像部分的相似性进行的。因此，将模板和搜索区域 </a:t>
                </a:r>
                <a:r>
                  <a:rPr lang="en-US" altLang="zh-CN" dirty="0"/>
                  <a:t>token </a:t>
                </a:r>
                <a:r>
                  <a:rPr lang="zh-CN" altLang="en-US" dirty="0"/>
                  <a:t>拼接后输入</a:t>
                </a:r>
                <a:r>
                  <a:rPr lang="en-US" altLang="zh-CN" dirty="0"/>
                  <a:t>ViT</a:t>
                </a:r>
                <a:r>
                  <a:rPr lang="zh-CN" altLang="en-US" dirty="0"/>
                  <a:t>，可以通过自注意力操作来同时完成特征提取和关系建模。</a:t>
                </a:r>
                <a:endParaRPr lang="zh-CN" altLang="en-US" dirty="0"/>
              </a:p>
            </p:txBody>
          </p:sp>
        </mc:Choice>
        <mc:Fallback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62" y="5275503"/>
                <a:ext cx="11598874" cy="1296637"/>
              </a:xfrm>
              <a:prstGeom prst="rect">
                <a:avLst/>
              </a:prstGeom>
              <a:blipFill rotWithShape="1">
                <a:blip r:embed="rId4"/>
                <a:stretch>
                  <a:fillRect t="-43" r="5" b="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6647" y="1331827"/>
            <a:ext cx="9978705" cy="5291435"/>
          </a:xfrm>
          <a:prstGeom prst="rect">
            <a:avLst/>
          </a:prstGeom>
        </p:spPr>
      </p:pic>
      <p:sp>
        <p:nvSpPr>
          <p:cNvPr id="12" name="内容占位符 8"/>
          <p:cNvSpPr txBox="1"/>
          <p:nvPr/>
        </p:nvSpPr>
        <p:spPr>
          <a:xfrm>
            <a:off x="280298" y="780844"/>
            <a:ext cx="11615140" cy="56949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Visualization of the attention weights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内容占位符 8"/>
          <p:cNvSpPr txBox="1"/>
          <p:nvPr/>
        </p:nvSpPr>
        <p:spPr>
          <a:xfrm>
            <a:off x="280298" y="780844"/>
            <a:ext cx="11615140" cy="56949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Early Candidate Elimination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2828" y="1173287"/>
            <a:ext cx="11598874" cy="464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/>
              <a:t>ViT</a:t>
            </a:r>
            <a:r>
              <a:rPr lang="zh-CN" altLang="en-US" dirty="0"/>
              <a:t>中的自注意力操作可以视为每个</a:t>
            </a:r>
            <a:r>
              <a:rPr lang="en-US" altLang="zh-CN" dirty="0"/>
              <a:t>token</a:t>
            </a:r>
            <a:r>
              <a:rPr lang="zh-CN" altLang="en-US" dirty="0"/>
              <a:t>归一化重要性的空间聚合，在每个</a:t>
            </a:r>
            <a:r>
              <a:rPr lang="en-US" altLang="zh-CN" dirty="0"/>
              <a:t>token</a:t>
            </a:r>
            <a:r>
              <a:rPr lang="zh-CN" altLang="en-US" dirty="0"/>
              <a:t>对之间计算点积相似度。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/>
              <p:cNvSpPr txBox="1"/>
              <p:nvPr/>
            </p:nvSpPr>
            <p:spPr>
              <a:xfrm>
                <a:off x="312828" y="3096387"/>
                <a:ext cx="11598874" cy="89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zh-CN" altLang="en-US" dirty="0"/>
                  <a:t> ：模板 </a:t>
                </a:r>
                <a:r>
                  <a:rPr lang="en-US" altLang="zh-CN" dirty="0"/>
                  <a:t>token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zh-CN" altLang="en-US" dirty="0"/>
                  <a:t> 与搜索区域 </a:t>
                </a:r>
                <a:r>
                  <a:rPr lang="en-US" altLang="zh-CN" dirty="0"/>
                  <a:t>tokens </a:t>
                </a:r>
                <a:r>
                  <a:rPr lang="zh-CN" altLang="en-US" dirty="0"/>
                  <a:t>的相似度。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dirty="0"/>
              </a:p>
            </p:txBody>
          </p:sp>
        </mc:Choice>
        <mc:Fallback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28" y="3096387"/>
                <a:ext cx="11598874" cy="894540"/>
              </a:xfrm>
              <a:prstGeom prst="rect">
                <a:avLst/>
              </a:prstGeom>
              <a:blipFill rotWithShape="1">
                <a:blip r:embed="rId1"/>
                <a:stretch>
                  <a:fillRect l="-4" t="-14" r="3" b="-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207" y="2276658"/>
            <a:ext cx="6916115" cy="88594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420" y="4981016"/>
            <a:ext cx="5413343" cy="46537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57" y="1729259"/>
            <a:ext cx="5273526" cy="45617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329092" y="5623807"/>
            <a:ext cx="11582610" cy="881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作者对于选择不同模板区域 </a:t>
            </a:r>
            <a:r>
              <a:rPr lang="en-US" altLang="zh-CN" dirty="0"/>
              <a:t>token </a:t>
            </a:r>
            <a:r>
              <a:rPr lang="zh-CN" altLang="en-US" dirty="0"/>
              <a:t>的情形进行了 </a:t>
            </a:r>
            <a:r>
              <a:rPr lang="en-US" altLang="zh-CN" dirty="0"/>
              <a:t>ablation study</a:t>
            </a:r>
            <a:r>
              <a:rPr lang="zh-CN" altLang="en-US" dirty="0"/>
              <a:t>，但没有继续深入。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论文认为可以这样做的原因是：经过</a:t>
            </a:r>
            <a:r>
              <a:rPr lang="en-US" altLang="zh-CN" dirty="0"/>
              <a:t>self-attention</a:t>
            </a:r>
            <a:r>
              <a:rPr lang="zh-CN" altLang="en-US" dirty="0"/>
              <a:t>操作之后，中心的</a:t>
            </a:r>
            <a:r>
              <a:rPr lang="en-US" altLang="zh-CN" dirty="0"/>
              <a:t>template patch</a:t>
            </a:r>
            <a:r>
              <a:rPr lang="zh-CN" altLang="en-US" dirty="0"/>
              <a:t>已经聚集了足够的目标信息。</a:t>
            </a:r>
            <a:endParaRPr lang="en-US" altLang="zh-CN" dirty="0"/>
          </a:p>
        </p:txBody>
      </p:sp>
      <p:sp>
        <p:nvSpPr>
          <p:cNvPr id="35" name="文本框 34"/>
          <p:cNvSpPr txBox="1"/>
          <p:nvPr/>
        </p:nvSpPr>
        <p:spPr>
          <a:xfrm>
            <a:off x="312828" y="3684379"/>
            <a:ext cx="11550080" cy="129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需要注意的是，</a:t>
            </a:r>
            <a:r>
              <a:rPr lang="zh-CN" altLang="en-US" b="1" dirty="0"/>
              <a:t>输入的模板区域也包含一些背景 </a:t>
            </a:r>
            <a:r>
              <a:rPr lang="en-US" altLang="zh-CN" b="1" dirty="0"/>
              <a:t>token</a:t>
            </a:r>
            <a:r>
              <a:rPr lang="zh-CN" altLang="en-US" b="1" dirty="0"/>
              <a:t>，和这些</a:t>
            </a:r>
            <a:r>
              <a:rPr lang="en-US" altLang="zh-CN" b="1" dirty="0"/>
              <a:t>token</a:t>
            </a:r>
            <a:r>
              <a:rPr lang="zh-CN" altLang="en-US" b="1" dirty="0"/>
              <a:t>计算相似度也会引入噪声。 </a:t>
            </a:r>
            <a:r>
              <a:rPr lang="zh-CN" altLang="en-US" dirty="0"/>
              <a:t>因此并没有使用所有模板 </a:t>
            </a:r>
            <a:r>
              <a:rPr lang="en-US" altLang="zh-CN" dirty="0"/>
              <a:t>token </a:t>
            </a:r>
            <a:r>
              <a:rPr lang="zh-CN" altLang="en-US" dirty="0"/>
              <a:t>与候选区域计算相似度并取均值，而是取 </a:t>
            </a:r>
            <a:r>
              <a:rPr lang="en-US" altLang="zh-CN" dirty="0"/>
              <a:t>template </a:t>
            </a:r>
            <a:r>
              <a:rPr lang="zh-CN" altLang="en-US" dirty="0"/>
              <a:t>的最中心位置，与计算候选区域计算相似度作为其得分。</a:t>
            </a:r>
            <a:endParaRPr lang="en-US" altLang="zh-C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32650" y="762226"/>
            <a:ext cx="11582610" cy="465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/>
              <a:t>选择不同模板区域 </a:t>
            </a:r>
            <a:r>
              <a:rPr lang="en-US" altLang="zh-CN" b="1" dirty="0"/>
              <a:t>token </a:t>
            </a:r>
            <a:r>
              <a:rPr lang="zh-CN" altLang="en-US" b="1" dirty="0"/>
              <a:t>的差异：</a:t>
            </a:r>
            <a:endParaRPr lang="en-US" altLang="zh-CN" b="1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60" y="4933429"/>
            <a:ext cx="3779306" cy="51872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985" y="1356678"/>
            <a:ext cx="9872030" cy="20239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/>
              <p:cNvSpPr txBox="1"/>
              <p:nvPr/>
            </p:nvSpPr>
            <p:spPr>
              <a:xfrm>
                <a:off x="232650" y="3429000"/>
                <a:ext cx="11741127" cy="1467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相似度得分的计算过程：</a:t>
                </a:r>
                <a:r>
                  <a:rPr lang="zh-CN" altLang="en-US" dirty="0"/>
                  <a:t>考虑使用多头注意力的情况，总共有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CN" altLang="en-US" dirty="0"/>
                  <a:t> 个 </a:t>
                </a:r>
                <a:r>
                  <a:rPr lang="en-US" altLang="zh-CN" dirty="0"/>
                  <a:t>head </a:t>
                </a:r>
                <a:r>
                  <a:rPr lang="zh-CN" altLang="en-US" dirty="0"/>
                  <a:t>，每个 </a:t>
                </a:r>
                <a:r>
                  <a:rPr lang="en-US" altLang="zh-CN" dirty="0"/>
                  <a:t>head </a:t>
                </a:r>
                <a:r>
                  <a:rPr lang="zh-CN" altLang="en-US" dirty="0"/>
                  <a:t>计算得到的（搜索区域对模板的）相似度为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zh-CN" altLang="en-US" dirty="0"/>
                  <a:t>，取模板中心区域得到的相似度为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m:rPr>
                            <m:nor/>
                          </m:rPr>
                          <a:rPr lang="el-GR" altLang="zh-CN" i="1">
                            <a:latin typeface="Cambria Math" panose="02040503050406030204" pitchFamily="18" charset="0"/>
                          </a:rPr>
                          <m:t>ϕ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 ，再取所有 </a:t>
                </a:r>
                <a:r>
                  <a:rPr lang="en-US" altLang="zh-CN" dirty="0"/>
                  <a:t>head </a:t>
                </a:r>
                <a:r>
                  <a:rPr lang="zh-CN" altLang="en-US" dirty="0"/>
                  <a:t>的均值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bar>
                          <m:barPr>
                            <m:pos m:val="top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ba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m:rPr>
                            <m:nor/>
                          </m:rPr>
                          <a:rPr lang="el-GR" altLang="zh-CN" i="1">
                            <a:latin typeface="Cambria Math" panose="02040503050406030204" pitchFamily="18" charset="0"/>
                          </a:rPr>
                          <m:t>ϕ</m:t>
                        </m:r>
                      </m:sup>
                    </m:sSubSup>
                  </m:oMath>
                </a14:m>
                <a:r>
                  <a:rPr lang="zh-CN" altLang="en-US" dirty="0"/>
                  <a:t>作为最终的相似度得分。</a:t>
                </a:r>
                <a:endParaRPr lang="zh-CN" altLang="en-US" dirty="0"/>
              </a:p>
            </p:txBody>
          </p:sp>
        </mc:Choice>
        <mc:Fallback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650" y="3429000"/>
                <a:ext cx="11741127" cy="1467646"/>
              </a:xfrm>
              <a:prstGeom prst="rect">
                <a:avLst/>
              </a:prstGeom>
              <a:blipFill rotWithShape="1">
                <a:blip r:embed="rId3"/>
                <a:stretch>
                  <a:fillRect l="-2" r="2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/>
              <p:cNvSpPr txBox="1"/>
              <p:nvPr/>
            </p:nvSpPr>
            <p:spPr>
              <a:xfrm>
                <a:off x="391167" y="5488941"/>
                <a:ext cx="11582610" cy="10137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根据搜索区域每个 </a:t>
                </a:r>
                <a:r>
                  <a:rPr lang="en-US" altLang="zh-CN" dirty="0"/>
                  <a:t>token </a:t>
                </a:r>
                <a:r>
                  <a:rPr lang="zh-CN" altLang="en-US" dirty="0"/>
                  <a:t>的相似度得分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bar>
                          <m:barPr>
                            <m:pos m:val="top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ba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m:rPr>
                            <m:nor/>
                          </m:rPr>
                          <a:rPr lang="el-GR" altLang="zh-CN" i="1">
                            <a:latin typeface="Cambria Math" panose="02040503050406030204" pitchFamily="18" charset="0"/>
                          </a:rPr>
                          <m:t>ϕ</m:t>
                        </m:r>
                      </m:sup>
                    </m:sSubSup>
                  </m:oMath>
                </a14:m>
                <a:r>
                  <a:rPr lang="zh-CN" altLang="en-US" dirty="0"/>
                  <a:t>，保留相似度得分最高的前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dirty="0"/>
                  <a:t> 个候选区域。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其中，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zh-CN" altLang="en-US" dirty="0"/>
                  <a:t> 是一个超参数，令牌保留比例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7" y="5488941"/>
                <a:ext cx="11582610" cy="1013739"/>
              </a:xfrm>
              <a:prstGeom prst="rect">
                <a:avLst/>
              </a:prstGeom>
              <a:blipFill rotWithShape="1">
                <a:blip r:embed="rId4"/>
                <a:stretch>
                  <a:fillRect r="2" b="-31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/>
              <p:cNvSpPr txBox="1"/>
              <p:nvPr/>
            </p:nvSpPr>
            <p:spPr>
              <a:xfrm>
                <a:off x="232650" y="762226"/>
                <a:ext cx="11582610" cy="465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选择不同令牌保留比例 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zh-CN" altLang="en-US" b="1" dirty="0"/>
                  <a:t> 的差异：</a:t>
                </a:r>
                <a:endParaRPr lang="en-US" altLang="zh-CN" b="1" dirty="0"/>
              </a:p>
            </p:txBody>
          </p:sp>
        </mc:Choice>
        <mc:Fallback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650" y="762226"/>
                <a:ext cx="11582610" cy="465640"/>
              </a:xfrm>
              <a:prstGeom prst="rect">
                <a:avLst/>
              </a:prstGeom>
              <a:blipFill rotWithShape="1">
                <a:blip r:embed="rId1"/>
                <a:stretch>
                  <a:fillRect l="-2" t="-49" r="4" b="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80" y="1356678"/>
            <a:ext cx="10942040" cy="30650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391167" y="4515817"/>
                <a:ext cx="11582610" cy="19420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使用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zh-CN" altLang="en-US" dirty="0"/>
                  <a:t> 会导致在 </a:t>
                </a:r>
                <a:r>
                  <a:rPr lang="en-US" altLang="zh-CN" dirty="0"/>
                  <a:t>LaSOT </a:t>
                </a:r>
                <a:r>
                  <a:rPr lang="zh-CN" altLang="en-US" dirty="0"/>
                  <a:t>上的性能下降，因为较小的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zh-CN" altLang="en-US" dirty="0"/>
                  <a:t> 可能导致显著的信息损失。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然而，较大的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zh-CN" altLang="en-US" dirty="0"/>
                  <a:t> 带来的计算成本减少有限。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将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zh-CN" altLang="en-US" dirty="0"/>
                  <a:t> 设置为 </a:t>
                </a:r>
                <a:r>
                  <a:rPr lang="en-US" altLang="zh-CN" dirty="0"/>
                  <a:t>0.7 </a:t>
                </a:r>
                <a:r>
                  <a:rPr lang="zh-CN" altLang="en-US" dirty="0"/>
                  <a:t>在计算成本减少和跟踪性能稍有提升之间取得了不错的平衡。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因此，作者在实验中使用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7" y="4515817"/>
                <a:ext cx="11582610" cy="1942070"/>
              </a:xfrm>
              <a:prstGeom prst="rect">
                <a:avLst/>
              </a:prstGeom>
              <a:blipFill rotWithShape="1">
                <a:blip r:embed="rId3"/>
                <a:stretch>
                  <a:fillRect t="-17" r="2" b="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内容占位符 8"/>
          <p:cNvSpPr txBox="1"/>
          <p:nvPr/>
        </p:nvSpPr>
        <p:spPr>
          <a:xfrm>
            <a:off x="280298" y="3428999"/>
            <a:ext cx="11615140" cy="4455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Visualization of progressive candidate elimination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954" y="4070280"/>
            <a:ext cx="11713828" cy="2299918"/>
          </a:xfrm>
          <a:prstGeom prst="rect">
            <a:avLst/>
          </a:prstGeom>
        </p:spPr>
      </p:pic>
      <p:sp>
        <p:nvSpPr>
          <p:cNvPr id="17" name="内容占位符 8"/>
          <p:cNvSpPr txBox="1"/>
          <p:nvPr/>
        </p:nvSpPr>
        <p:spPr>
          <a:xfrm>
            <a:off x="280298" y="796232"/>
            <a:ext cx="11615140" cy="26327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Candidate Restoration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候选淘汰会打乱候选区域 </a:t>
            </a:r>
            <a:r>
              <a:rPr lang="en-US" altLang="zh-CN" sz="20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token </a:t>
            </a:r>
            <a:r>
              <a:rPr lang="zh-CN" altLang="en-US" sz="20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的原始顺序，从而无法将候选序列重新整形回特征图。</a:t>
            </a:r>
            <a:endParaRPr lang="en-US" altLang="zh-CN" sz="20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因此，我们需要恢复剩余候选区域的原始顺序，然后填充缺失的位置。</a:t>
            </a:r>
            <a:endParaRPr lang="en-US" altLang="zh-CN" sz="20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作者认为被丢弃的候选区域属于无关的背景区域，它们不会影响分类和回归任务，只是充当整形操作的占位符。因此只需要恢复剩余候选区域的顺序，然后对丢弃区域进行零填充。</a:t>
            </a:r>
            <a:endParaRPr lang="en-US" altLang="zh-CN" sz="20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内容占位符 8"/>
          <p:cNvSpPr txBox="1"/>
          <p:nvPr/>
        </p:nvSpPr>
        <p:spPr>
          <a:xfrm>
            <a:off x="280298" y="780844"/>
            <a:ext cx="11615140" cy="4914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Head and Loss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8903" y="4686599"/>
            <a:ext cx="9917926" cy="4931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104" y="6149815"/>
            <a:ext cx="4829564" cy="5027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312828" y="1173287"/>
                <a:ext cx="11631402" cy="29979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将零填充后的搜索区域令牌序列重新解释为一个二维空间特征图，然后输入到全卷积网络（</a:t>
                </a:r>
                <a:r>
                  <a:rPr lang="en-US" altLang="zh-CN" dirty="0"/>
                  <a:t>FCN</a:t>
                </a:r>
                <a:r>
                  <a:rPr lang="zh-CN" altLang="en-US" dirty="0"/>
                  <a:t>）中。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这个全卷积网络由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dirty="0"/>
                  <a:t> 个堆叠的 </a:t>
                </a:r>
                <a:r>
                  <a:rPr lang="en-US" altLang="zh-CN"/>
                  <a:t>Conv-BN-  </a:t>
                </a:r>
                <a:r>
                  <a:rPr lang="zh-CN" altLang="en-US" dirty="0"/>
                  <a:t>层组成，输出包括 </a:t>
                </a:r>
                <a:r>
                  <a:rPr lang="en-US" altLang="zh-CN" dirty="0"/>
                  <a:t>Center</a:t>
                </a:r>
                <a:r>
                  <a:rPr lang="zh-CN" altLang="en-US" dirty="0"/>
                  <a:t>、</a:t>
                </a:r>
                <a:r>
                  <a:rPr lang="en-US" altLang="zh-CN" dirty="0"/>
                  <a:t>Offset</a:t>
                </a:r>
                <a:r>
                  <a:rPr lang="zh-CN" altLang="en-US" dirty="0"/>
                  <a:t>、</a:t>
                </a:r>
                <a:r>
                  <a:rPr lang="en-US" altLang="zh-CN" dirty="0"/>
                  <a:t>Size</a:t>
                </a:r>
                <a:r>
                  <a:rPr lang="zh-CN" altLang="en-US" dirty="0"/>
                  <a:t>（中心头的</a:t>
                </a:r>
                <a:r>
                  <a:rPr lang="en-US" altLang="zh-CN" dirty="0"/>
                  <a:t>3</a:t>
                </a:r>
                <a:r>
                  <a:rPr lang="zh-CN" altLang="en-US" dirty="0"/>
                  <a:t>个</a:t>
                </a:r>
                <a:r>
                  <a:rPr lang="en-US" altLang="zh-CN" dirty="0"/>
                  <a:t>branch</a:t>
                </a:r>
                <a:r>
                  <a:rPr lang="zh-CN" altLang="en-US" dirty="0"/>
                  <a:t>）：</a:t>
                </a:r>
                <a:endParaRPr lang="en-US" altLang="zh-CN" dirty="0"/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b="1" dirty="0"/>
                  <a:t>目标分类得分图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p>
                        <m:f>
                          <m:f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𝑷</m:t>
                            </m:r>
                          </m:den>
                        </m:f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b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𝑷</m:t>
                            </m:r>
                          </m:den>
                        </m:f>
                      </m:sup>
                    </m:sSup>
                  </m:oMath>
                </a14:m>
                <a:r>
                  <a:rPr lang="zh-CN" altLang="en-US" dirty="0"/>
                  <a:t>，表示每个位置的目标存在概率。</a:t>
                </a:r>
                <a:endParaRPr lang="en-US" altLang="zh-CN" dirty="0"/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b="1" dirty="0"/>
                  <a:t>局部偏移量 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𝑶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𝑷</m:t>
                            </m:r>
                          </m:den>
                        </m:f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𝑷</m:t>
                            </m:r>
                          </m:den>
                        </m:f>
                      </m:sup>
                    </m:sSup>
                  </m:oMath>
                </a14:m>
                <a:r>
                  <a:rPr lang="zh-CN" altLang="en-US" dirty="0"/>
                  <a:t>，用于补偿由于分辨率降低（下采样）和归一化边界框大小（</a:t>
                </a:r>
                <a:r>
                  <a:rPr lang="en-US" altLang="zh-CN" dirty="0"/>
                  <a:t>resize</a:t>
                </a:r>
                <a:r>
                  <a:rPr lang="zh-CN" altLang="en-US" dirty="0"/>
                  <a:t>）导致的离散化误差（位置的局部偏移），即用于调整目标的中心位置。</a:t>
                </a:r>
                <a:endParaRPr lang="en-US" altLang="zh-CN" dirty="0"/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zh-CN" altLang="en-US" b="1" dirty="0"/>
                  <a:t>归一化边界框大小 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𝑺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𝑷</m:t>
                            </m:r>
                          </m:den>
                        </m:f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𝑷</m:t>
                            </m:r>
                          </m:den>
                        </m:f>
                      </m:sup>
                    </m:sSup>
                  </m:oMath>
                </a14:m>
                <a:r>
                  <a:rPr lang="zh-CN" altLang="en-US" dirty="0"/>
                  <a:t>，即目标的宽度与高度。</a:t>
                </a:r>
                <a:endParaRPr lang="zh-CN" altLang="en-US" dirty="0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28" y="1173287"/>
                <a:ext cx="11631402" cy="2997937"/>
              </a:xfrm>
              <a:prstGeom prst="rect">
                <a:avLst/>
              </a:prstGeom>
              <a:blipFill rotWithShape="1">
                <a:blip r:embed="rId3"/>
                <a:stretch>
                  <a:fillRect l="-4" t="-15" r="4" b="-50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/>
          <p:cNvSpPr txBox="1"/>
          <p:nvPr/>
        </p:nvSpPr>
        <p:spPr>
          <a:xfrm>
            <a:off x="312827" y="4244389"/>
            <a:ext cx="11631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目标分类得分最高的位置被认为是目标的位置，最终的边界框坐标为：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/>
            </p:nvSpPr>
            <p:spPr>
              <a:xfrm>
                <a:off x="312827" y="5666462"/>
                <a:ext cx="11631404" cy="46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使用加权的 </a:t>
                </a:r>
                <a:r>
                  <a:rPr lang="en-US" altLang="zh-CN" dirty="0"/>
                  <a:t>focal loss </a:t>
                </a:r>
                <a:r>
                  <a:rPr lang="zh-CN" altLang="en-US" dirty="0"/>
                  <a:t>进行分类，使用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/>
                  <a:t> 和 </a:t>
                </a:r>
                <a:r>
                  <a:rPr lang="en-US" altLang="zh-CN" dirty="0" err="1"/>
                  <a:t>GIoU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损失进行边界框回归，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𝑖𝑜𝑢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zh-CN" altLang="en-US" dirty="0"/>
                  <a:t> 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sSub>
                          <m:sSubPr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zh-CN" altLang="en-US" dirty="0"/>
                  <a:t> 是正则化参数。</a:t>
                </a:r>
                <a:endParaRPr lang="zh-CN" altLang="en-US" dirty="0"/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27" y="5666462"/>
                <a:ext cx="11631404" cy="460832"/>
              </a:xfrm>
              <a:prstGeom prst="rect">
                <a:avLst/>
              </a:prstGeom>
              <a:blipFill rotWithShape="1">
                <a:blip r:embed="rId4"/>
                <a:stretch>
                  <a:fillRect l="-3" t="-77" r="4" b="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811" y="5249541"/>
            <a:ext cx="3658111" cy="33342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8"/>
          <p:cNvSpPr txBox="1"/>
          <p:nvPr/>
        </p:nvSpPr>
        <p:spPr>
          <a:xfrm>
            <a:off x="212230" y="866132"/>
            <a:ext cx="11767540" cy="313541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Implementation Details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采用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MAE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预训练的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ViT-Base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作为骨干网络。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预训练的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ViT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中的位置嵌入长度与输入模板和搜索区域嵌入的长度不同。因此，预训练的位置信息嵌入会分别插值（采用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2D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双三次插值）到模板和搜索区域嵌入的大小，然后进一步添加到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patch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嵌入中。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OSTrack-256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：模板尺寸为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128×128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，搜索区域尺寸为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256×256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OSTrack-384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：模板尺寸为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192×192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，搜索区域尺寸为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384×384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在推理过程中，采用 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Hanning 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窗惩罚来利用跟踪中的位置先验。将分类图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P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与同尺寸的</a:t>
            </a:r>
            <a:r>
              <a:rPr lang="en-US" altLang="zh-CN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Hanning</a:t>
            </a: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窗相乘，乘积后得分最高的框被选为跟踪结果。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  <a:endParaRPr lang="zh-CN" altLang="en-US" sz="1400" spc="100" dirty="0">
              <a:solidFill>
                <a:schemeClr val="bg1"/>
              </a:solidFill>
              <a:ea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ea typeface="黑体" panose="02010609060101010101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9" name="内容占位符 8"/>
          <p:cNvSpPr txBox="1"/>
          <p:nvPr/>
        </p:nvSpPr>
        <p:spPr>
          <a:xfrm>
            <a:off x="280298" y="4085439"/>
            <a:ext cx="11699472" cy="24999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Hanning Window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汉宁窗的作用是创建一个平滑的权重分布，其值在中心位置最大，向边缘逐渐减小。这种窗函数可以在跟踪过程中更强调中心位置的预测，减少边缘位置的噪声影响。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将汉宁窗应用到分类图上，实际上是对分类图中的每个位置乘以对应的汉宁窗的值。这样，中心位置的得分将被放大，而边缘位置的得分将被减小。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8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在应用汉宁窗之后的分类图中，找到得分最高的位置。这个位置对应的目标框被认为是最有可能的目标位置。</a:t>
            </a: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altLang="zh-CN" sz="18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  <a:endParaRPr lang="zh-CN" altLang="en-US" sz="1400" spc="100" dirty="0">
              <a:solidFill>
                <a:schemeClr val="bg1"/>
              </a:solidFill>
              <a:ea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ea typeface="黑体" panose="02010609060101010101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9" name="内容占位符 8"/>
          <p:cNvSpPr txBox="1"/>
          <p:nvPr/>
        </p:nvSpPr>
        <p:spPr>
          <a:xfrm>
            <a:off x="280298" y="696953"/>
            <a:ext cx="11615140" cy="5194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Comparison with State-of-the-arts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14" y="1124125"/>
            <a:ext cx="10915508" cy="27433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6" y="5202587"/>
            <a:ext cx="10915508" cy="1202355"/>
          </a:xfrm>
          <a:prstGeom prst="rect">
            <a:avLst/>
          </a:prstGeom>
        </p:spPr>
      </p:pic>
      <p:sp>
        <p:nvSpPr>
          <p:cNvPr id="17" name="内容占位符 8"/>
          <p:cNvSpPr txBox="1"/>
          <p:nvPr/>
        </p:nvSpPr>
        <p:spPr>
          <a:xfrm>
            <a:off x="280298" y="4034886"/>
            <a:ext cx="11615140" cy="10907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Ablation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The Effect of Early Candidate Elimination Module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  <a:endParaRPr lang="zh-CN" altLang="en-US" sz="1400" spc="100" dirty="0">
              <a:solidFill>
                <a:schemeClr val="bg1"/>
              </a:solidFill>
              <a:ea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ea typeface="黑体" panose="02010609060101010101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9" name="内容占位符 8"/>
          <p:cNvSpPr txBox="1"/>
          <p:nvPr/>
        </p:nvSpPr>
        <p:spPr>
          <a:xfrm>
            <a:off x="280298" y="696953"/>
            <a:ext cx="11615140" cy="5194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Different Pre-training Methods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261" y="1338863"/>
            <a:ext cx="7867475" cy="1766773"/>
          </a:xfrm>
          <a:prstGeom prst="rect">
            <a:avLst/>
          </a:prstGeom>
        </p:spPr>
      </p:pic>
      <p:sp>
        <p:nvSpPr>
          <p:cNvPr id="10" name="内容占位符 8"/>
          <p:cNvSpPr txBox="1"/>
          <p:nvPr/>
        </p:nvSpPr>
        <p:spPr>
          <a:xfrm>
            <a:off x="280297" y="3326908"/>
            <a:ext cx="11615140" cy="135426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Aligned Comparison with SOTA Two-stream Trackers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为了公平比较，这里的 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OSTrack 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在训练时没有使用候选淘汰模块。</a:t>
            </a:r>
            <a:endParaRPr lang="en-US" altLang="zh-CN" sz="16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ea typeface="等线" panose="02010600030101010101" pitchFamily="2" charset="-122"/>
              </a:rPr>
              <a:t>“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对齐”表示骨干网络、头部、损失函数和输入分辨率与 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OSTrack 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保持一致。</a:t>
            </a:r>
            <a:endParaRPr lang="en-US" altLang="zh-CN" sz="16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64" y="4798426"/>
            <a:ext cx="10021605" cy="144142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  <a:endParaRPr lang="zh-CN" altLang="en-US" sz="1400" spc="100" dirty="0">
              <a:solidFill>
                <a:schemeClr val="bg1"/>
              </a:solidFill>
              <a:ea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ea typeface="黑体" panose="02010609060101010101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9" name="内容占位符 8"/>
          <p:cNvSpPr txBox="1"/>
          <p:nvPr/>
        </p:nvSpPr>
        <p:spPr>
          <a:xfrm>
            <a:off x="280298" y="696953"/>
            <a:ext cx="11615140" cy="163930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Additional Relation Modeling Module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为了验证单流框架是否不需要额外的特征关系模块，添加了一个基于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Transformer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的特征融合模块，该模块由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4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个自注意力层和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个交叉注意力层组成，用于进一步融合提取的模板和搜索区域特征。</a:t>
            </a:r>
            <a:endParaRPr lang="en-US" altLang="zh-CN" sz="16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添加这样的关系建模模块反而降低了跟踪性能，这表明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ViT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骨干网络输出的搜索区域特征已经与模板特征充分融合。</a:t>
            </a:r>
            <a:endParaRPr lang="en-US" altLang="zh-CN" sz="16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内容占位符 8"/>
          <p:cNvSpPr txBox="1"/>
          <p:nvPr/>
        </p:nvSpPr>
        <p:spPr>
          <a:xfrm>
            <a:off x="280298" y="3528463"/>
            <a:ext cx="11615140" cy="163930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Identity Embeddings and Relative Positional Embeddings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采用类似于 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BERT 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的做法，向模板令牌和搜索区域令牌添加可学习的身份嵌入，用于指示令牌属于模板或搜索区域。</a:t>
            </a:r>
            <a:endParaRPr lang="en-US" altLang="zh-CN" sz="16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采用与 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SwinTrack 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相同的方法，添加相对位置嵌入。</a:t>
            </a:r>
            <a:endParaRPr lang="en-US" altLang="zh-CN" sz="16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这两个组件相比原始设计并没有带来性能提升，因此没有在 </a:t>
            </a:r>
            <a:r>
              <a:rPr lang="en-US" altLang="zh-CN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OSTrack</a:t>
            </a:r>
            <a:r>
              <a:rPr lang="zh-CN" altLang="en-US" sz="1600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 中采用。</a:t>
            </a:r>
            <a:endParaRPr lang="en-US" altLang="zh-CN" sz="1600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9408" y="2268990"/>
            <a:ext cx="8853181" cy="124819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46" y="5145485"/>
            <a:ext cx="10435907" cy="155965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  <a:endParaRPr lang="zh-CN" altLang="en-US" sz="1400" spc="100" dirty="0">
              <a:solidFill>
                <a:schemeClr val="bg1"/>
              </a:solidFill>
              <a:ea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ea typeface="黑体" panose="02010609060101010101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9" name="内容占位符 8"/>
          <p:cNvSpPr txBox="1"/>
          <p:nvPr/>
        </p:nvSpPr>
        <p:spPr>
          <a:xfrm>
            <a:off x="280298" y="696953"/>
            <a:ext cx="11615140" cy="5194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Discriminative Region Visualization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Activation Maps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272988" y="1279943"/>
            <a:ext cx="7646024" cy="5187969"/>
            <a:chOff x="3305262" y="366444"/>
            <a:chExt cx="8743556" cy="609708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305262" y="366444"/>
              <a:ext cx="8726778" cy="290193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2040" y="3266106"/>
              <a:ext cx="8726778" cy="289494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4350" y="6066115"/>
              <a:ext cx="8722159" cy="3974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8162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模型结构</a:t>
            </a:r>
            <a:endParaRPr lang="zh-CN" altLang="en-US" sz="1400" spc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0767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lang="zh-CN" altLang="en-US" sz="1400" spc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233720" y="147430"/>
            <a:ext cx="1224000" cy="338554"/>
            <a:chOff x="5477638" y="145094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5489832" y="150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477638" y="145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总结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内容占位符 8"/>
          <p:cNvSpPr txBox="1"/>
          <p:nvPr/>
        </p:nvSpPr>
        <p:spPr>
          <a:xfrm>
            <a:off x="411485" y="812605"/>
            <a:ext cx="11392002" cy="26163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900" b="1" dirty="0"/>
              <a:t>主要贡献：</a:t>
            </a:r>
            <a:endParaRPr lang="en-US" altLang="zh-CN" sz="1900" b="1" dirty="0"/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00" b="1" dirty="0"/>
              <a:t>单流跟踪框架：统一的特征提取与关系建模。</a:t>
            </a:r>
            <a:endParaRPr lang="en-US" altLang="zh-CN" sz="1800" b="1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zh-CN" altLang="en-US" sz="1800" dirty="0"/>
              <a:t>将模板和搜索区域 </a:t>
            </a:r>
            <a:r>
              <a:rPr lang="en-US" altLang="zh-CN" sz="1800" dirty="0"/>
              <a:t>token </a:t>
            </a:r>
            <a:r>
              <a:rPr lang="zh-CN" altLang="en-US" sz="1800" dirty="0"/>
              <a:t>拼接后输入</a:t>
            </a:r>
            <a:r>
              <a:rPr lang="en-US" altLang="zh-CN" sz="1800" dirty="0"/>
              <a:t>ViT</a:t>
            </a:r>
            <a:r>
              <a:rPr lang="zh-CN" altLang="en-US" sz="1800" dirty="0"/>
              <a:t>，可以通过自注意力操作来同时完成特征提取和关系建模。</a:t>
            </a:r>
            <a:endParaRPr lang="en-US" altLang="zh-CN" sz="1800" dirty="0"/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00" b="1" dirty="0"/>
              <a:t>早期候选淘汰模块：减少了计算量和无关信息的干扰，提高了跟踪推理速度。</a:t>
            </a:r>
            <a:endParaRPr lang="en-US" altLang="zh-CN" sz="1800" b="1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zh-CN" altLang="en-US" sz="1800" dirty="0"/>
              <a:t>该模块通过计算相似性得分，逐步选取得分最高的 </a:t>
            </a:r>
            <a:r>
              <a:rPr lang="en-US" altLang="zh-CN" sz="1800" dirty="0"/>
              <a:t>k </a:t>
            </a:r>
            <a:r>
              <a:rPr lang="zh-CN" altLang="en-US" sz="1800" dirty="0"/>
              <a:t>个搜索区域令牌，丢弃背景区域的候选者。</a:t>
            </a:r>
            <a:endParaRPr lang="en-US" altLang="zh-CN" sz="1800" dirty="0"/>
          </a:p>
          <a:p>
            <a:pPr marL="914400" lvl="2" indent="0">
              <a:lnSpc>
                <a:spcPct val="150000"/>
              </a:lnSpc>
              <a:buNone/>
            </a:pPr>
            <a:endParaRPr lang="en-US" altLang="zh-CN" sz="1800" dirty="0"/>
          </a:p>
          <a:p>
            <a:pPr marL="914400" lvl="2" indent="0">
              <a:lnSpc>
                <a:spcPct val="150000"/>
              </a:lnSpc>
              <a:buNone/>
            </a:pPr>
            <a:endParaRPr lang="en-US" altLang="zh-CN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内容占位符 8"/>
              <p:cNvSpPr txBox="1"/>
              <p:nvPr/>
            </p:nvSpPr>
            <p:spPr>
              <a:xfrm>
                <a:off x="411485" y="3429924"/>
                <a:ext cx="11392002" cy="3188989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900" b="1" dirty="0"/>
                  <a:t>为什么这种统一的注意力操作能提升性能？</a:t>
                </a:r>
                <a:endParaRPr lang="en-US" altLang="zh-CN" sz="1900" b="1" dirty="0"/>
              </a:p>
              <a:p>
                <a:pPr lvl="1">
                  <a:lnSpc>
                    <a:spcPct val="150000"/>
                  </a:lnSpc>
                </a:pPr>
                <a:r>
                  <a:rPr lang="zh-CN" altLang="en-US" sz="1800" dirty="0"/>
                  <a:t>目标追踪</a:t>
                </a:r>
                <a:r>
                  <a:rPr lang="zh-CN" altLang="en-US" sz="1800"/>
                  <a:t>模型中的两种</a:t>
                </a:r>
                <a:r>
                  <a:rPr lang="zh-CN" altLang="en-US" sz="1800" dirty="0"/>
                  <a:t>操作：</a:t>
                </a:r>
                <a:r>
                  <a:rPr lang="zh-CN" altLang="en-US" sz="1800" b="1" dirty="0"/>
                  <a:t>注意</a:t>
                </a:r>
                <a:r>
                  <a:rPr lang="zh-CN" altLang="en-US" sz="1800" dirty="0"/>
                  <a:t>、</a:t>
                </a:r>
                <a:r>
                  <a:rPr lang="zh-CN" altLang="en-US" sz="1800" b="1" dirty="0"/>
                  <a:t>降维</a:t>
                </a:r>
                <a:r>
                  <a:rPr lang="zh-CN" altLang="en-US" sz="1800" dirty="0"/>
                  <a:t>。</a:t>
                </a:r>
                <a:endParaRPr lang="en-US" altLang="zh-CN" sz="1500" b="1" dirty="0"/>
              </a:p>
              <a:p>
                <a:pPr lvl="1">
                  <a:lnSpc>
                    <a:spcPct val="150000"/>
                  </a:lnSpc>
                </a:pPr>
                <a:r>
                  <a:rPr lang="zh-CN" altLang="en-US" sz="1800" dirty="0"/>
                  <a:t>对于</a:t>
                </a:r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zh-CN" sz="1800" dirty="0"/>
                  <a:t> </a:t>
                </a:r>
                <a:r>
                  <a:rPr lang="zh-CN" altLang="en-US" sz="1800" dirty="0"/>
                  <a:t>个 </a:t>
                </a:r>
                <a:r>
                  <a:rPr lang="en-US" altLang="zh-CN" sz="1800" dirty="0"/>
                  <a:t>token</a:t>
                </a:r>
                <a:r>
                  <a:rPr lang="zh-CN" altLang="en-US" sz="1800" dirty="0"/>
                  <a:t>，自注意力为每一个 </a:t>
                </a:r>
                <a:r>
                  <a:rPr lang="en-US" altLang="zh-CN" sz="1800" dirty="0"/>
                  <a:t>token </a:t>
                </a:r>
                <a:r>
                  <a:rPr lang="zh-CN" altLang="en-US" sz="1800" dirty="0"/>
                  <a:t>得到一个维度为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zh-CN" sz="1800" dirty="0"/>
                  <a:t> </a:t>
                </a:r>
                <a:r>
                  <a:rPr lang="zh-CN" altLang="en-US" sz="1800" dirty="0"/>
                  <a:t>的注意力向量，即投影该 </a:t>
                </a:r>
                <a:r>
                  <a:rPr lang="en-US" altLang="zh-CN" sz="1800" dirty="0"/>
                  <a:t>token </a:t>
                </a:r>
                <a:r>
                  <a:rPr lang="zh-CN" altLang="en-US" sz="1800" dirty="0"/>
                  <a:t>时（和 </a:t>
                </a:r>
                <a:r>
                  <a:rPr lang="en-US" altLang="zh-CN" sz="1800" dirty="0"/>
                  <a:t>V </a:t>
                </a:r>
                <a:r>
                  <a:rPr lang="zh-CN" altLang="en-US" sz="1800" dirty="0"/>
                  <a:t>相乘时）每个 </a:t>
                </a:r>
                <a:r>
                  <a:rPr lang="en-US" altLang="zh-CN" sz="1800" dirty="0"/>
                  <a:t>V </a:t>
                </a:r>
                <a:r>
                  <a:rPr lang="zh-CN" altLang="en-US" sz="1800" dirty="0"/>
                  <a:t>的权重。因此，自注意力的复杂度为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sz="1800" dirty="0"/>
                  <a:t>。</a:t>
                </a:r>
                <a:endParaRPr lang="en-US" altLang="zh-CN" sz="1800" dirty="0"/>
              </a:p>
              <a:p>
                <a:pPr lvl="1">
                  <a:lnSpc>
                    <a:spcPct val="150000"/>
                  </a:lnSpc>
                </a:pPr>
                <a:r>
                  <a:rPr lang="zh-CN" altLang="en-US" sz="1800" dirty="0"/>
                  <a:t>自注意力是一种</a:t>
                </a:r>
                <a:r>
                  <a:rPr lang="zh-CN" altLang="en-US" sz="1800" b="1" dirty="0"/>
                  <a:t>通用的</a:t>
                </a:r>
                <a:r>
                  <a:rPr lang="zh-CN" altLang="en-US" sz="1800" dirty="0"/>
                  <a:t>注意操作，因为它关注到了所有对象两两之间的注意力，具有注意操作的复杂度上界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sz="1800" dirty="0"/>
                  <a:t>。注意操作的复杂度下界可能是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zh-CN" altLang="en-US" sz="1800" i="1" smtClean="0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en-US" altLang="zh-CN" sz="1800" dirty="0"/>
              </a:p>
              <a:p>
                <a:pPr lvl="1">
                  <a:lnSpc>
                    <a:spcPct val="150000"/>
                  </a:lnSpc>
                </a:pPr>
                <a:r>
                  <a:rPr lang="zh-CN" altLang="en-US" sz="1800" dirty="0"/>
                  <a:t>在 </a:t>
                </a:r>
                <a:r>
                  <a:rPr lang="en-US" altLang="zh-CN" sz="1800" dirty="0"/>
                  <a:t>OSTrack </a:t>
                </a:r>
                <a:r>
                  <a:rPr lang="zh-CN" altLang="en-US" sz="1800" dirty="0"/>
                  <a:t>中，</a:t>
                </a:r>
                <a:r>
                  <a:rPr lang="zh-CN" altLang="en-US" sz="1800" b="1" dirty="0"/>
                  <a:t>迭代的注意力操作</a:t>
                </a:r>
                <a:r>
                  <a:rPr lang="zh-CN" altLang="en-US" sz="1800" dirty="0"/>
                  <a:t>有助于拟合更复杂的对应关系，让模板和搜索区域进行了更充分的交互，更多地关注到了目标特征。候选淘汰模块在关注目标特征的同时，通过手工设计进行了降维。</a:t>
                </a:r>
                <a:endParaRPr lang="zh-CN" altLang="en-US" sz="1800" dirty="0"/>
              </a:p>
            </p:txBody>
          </p:sp>
        </mc:Choice>
        <mc:Fallback>
          <p:sp>
            <p:nvSpPr>
              <p:cNvPr id="10" name="内容占位符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5" y="3429924"/>
                <a:ext cx="11392002" cy="3188989"/>
              </a:xfrm>
              <a:prstGeom prst="rect">
                <a:avLst/>
              </a:prstGeom>
              <a:blipFill rotWithShape="1">
                <a:blip r:embed="rId1"/>
                <a:stretch>
                  <a:fillRect t="-9" r="-378" b="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844824"/>
            <a:ext cx="12196800" cy="3019414"/>
            <a:chOff x="0" y="1844824"/>
            <a:chExt cx="12196800" cy="3019414"/>
          </a:xfrm>
        </p:grpSpPr>
        <p:sp>
          <p:nvSpPr>
            <p:cNvPr id="2" name="Oval 5"/>
            <p:cNvSpPr>
              <a:spLocks noChangeArrowheads="1"/>
            </p:cNvSpPr>
            <p:nvPr/>
          </p:nvSpPr>
          <p:spPr bwMode="auto">
            <a:xfrm>
              <a:off x="1415645" y="1844824"/>
              <a:ext cx="3000601" cy="3019414"/>
            </a:xfrm>
            <a:prstGeom prst="ellipse">
              <a:avLst/>
            </a:prstGeom>
            <a:gradFill flip="none" rotWithShape="1">
              <a:gsLst>
                <a:gs pos="100000">
                  <a:schemeClr val="bg2"/>
                </a:gs>
                <a:gs pos="0">
                  <a:srgbClr val="F8F8F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52400" dist="38100" algn="l" rotWithShape="0">
                <a:prstClr val="black">
                  <a:alpha val="5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Freeform 6"/>
            <p:cNvSpPr/>
            <p:nvPr/>
          </p:nvSpPr>
          <p:spPr bwMode="auto">
            <a:xfrm>
              <a:off x="3856572" y="2165425"/>
              <a:ext cx="8340228" cy="2527151"/>
            </a:xfrm>
            <a:custGeom>
              <a:avLst/>
              <a:gdLst>
                <a:gd name="T0" fmla="*/ 206 w 10932"/>
                <a:gd name="T1" fmla="*/ 0 h 3294"/>
                <a:gd name="T2" fmla="*/ 10932 w 10932"/>
                <a:gd name="T3" fmla="*/ 0 h 3294"/>
                <a:gd name="T4" fmla="*/ 10932 w 10932"/>
                <a:gd name="T5" fmla="*/ 3294 h 3294"/>
                <a:gd name="T6" fmla="*/ 0 w 10932"/>
                <a:gd name="T7" fmla="*/ 3294 h 3294"/>
                <a:gd name="T8" fmla="*/ 892 w 10932"/>
                <a:gd name="T9" fmla="*/ 1564 h 3294"/>
                <a:gd name="T10" fmla="*/ 206 w 10932"/>
                <a:gd name="T11" fmla="*/ 0 h 3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32" h="3294">
                  <a:moveTo>
                    <a:pt x="206" y="0"/>
                  </a:moveTo>
                  <a:lnTo>
                    <a:pt x="10932" y="0"/>
                  </a:lnTo>
                  <a:lnTo>
                    <a:pt x="10932" y="3294"/>
                  </a:lnTo>
                  <a:lnTo>
                    <a:pt x="0" y="3294"/>
                  </a:lnTo>
                  <a:cubicBezTo>
                    <a:pt x="540" y="2909"/>
                    <a:pt x="892" y="2277"/>
                    <a:pt x="892" y="1564"/>
                  </a:cubicBezTo>
                  <a:cubicBezTo>
                    <a:pt x="892" y="945"/>
                    <a:pt x="628" y="388"/>
                    <a:pt x="206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0" y="2165425"/>
              <a:ext cx="1975317" cy="2527151"/>
            </a:xfrm>
            <a:custGeom>
              <a:avLst/>
              <a:gdLst>
                <a:gd name="T0" fmla="*/ 0 w 2589"/>
                <a:gd name="T1" fmla="*/ 0 h 3294"/>
                <a:gd name="T2" fmla="*/ 2383 w 2589"/>
                <a:gd name="T3" fmla="*/ 0 h 3294"/>
                <a:gd name="T4" fmla="*/ 1697 w 2589"/>
                <a:gd name="T5" fmla="*/ 1564 h 3294"/>
                <a:gd name="T6" fmla="*/ 2589 w 2589"/>
                <a:gd name="T7" fmla="*/ 3294 h 3294"/>
                <a:gd name="T8" fmla="*/ 0 w 2589"/>
                <a:gd name="T9" fmla="*/ 3294 h 3294"/>
                <a:gd name="T10" fmla="*/ 0 w 2589"/>
                <a:gd name="T11" fmla="*/ 0 h 3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89" h="3294">
                  <a:moveTo>
                    <a:pt x="0" y="0"/>
                  </a:moveTo>
                  <a:lnTo>
                    <a:pt x="2383" y="0"/>
                  </a:lnTo>
                  <a:cubicBezTo>
                    <a:pt x="1961" y="388"/>
                    <a:pt x="1697" y="945"/>
                    <a:pt x="1697" y="1564"/>
                  </a:cubicBezTo>
                  <a:cubicBezTo>
                    <a:pt x="1697" y="2277"/>
                    <a:pt x="2049" y="2909"/>
                    <a:pt x="2589" y="3294"/>
                  </a:cubicBezTo>
                  <a:lnTo>
                    <a:pt x="0" y="3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738879" y="2868643"/>
              <a:ext cx="675377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感谢聆听 请您指教</a:t>
              </a:r>
              <a:endParaRPr kumimoji="1" lang="zh-CN" altLang="en-US" sz="60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17" name="Freeform 25"/>
            <p:cNvSpPr>
              <a:spLocks noEditPoints="1"/>
            </p:cNvSpPr>
            <p:nvPr/>
          </p:nvSpPr>
          <p:spPr bwMode="auto">
            <a:xfrm>
              <a:off x="1752085" y="2468446"/>
              <a:ext cx="2327720" cy="1921108"/>
            </a:xfrm>
            <a:custGeom>
              <a:avLst/>
              <a:gdLst>
                <a:gd name="T0" fmla="*/ 571 w 1073"/>
                <a:gd name="T1" fmla="*/ 667 h 884"/>
                <a:gd name="T2" fmla="*/ 41 w 1073"/>
                <a:gd name="T3" fmla="*/ 596 h 884"/>
                <a:gd name="T4" fmla="*/ 912 w 1073"/>
                <a:gd name="T5" fmla="*/ 619 h 884"/>
                <a:gd name="T6" fmla="*/ 899 w 1073"/>
                <a:gd name="T7" fmla="*/ 602 h 884"/>
                <a:gd name="T8" fmla="*/ 566 w 1073"/>
                <a:gd name="T9" fmla="*/ 634 h 884"/>
                <a:gd name="T10" fmla="*/ 45 w 1073"/>
                <a:gd name="T11" fmla="*/ 382 h 884"/>
                <a:gd name="T12" fmla="*/ 577 w 1073"/>
                <a:gd name="T13" fmla="*/ 651 h 884"/>
                <a:gd name="T14" fmla="*/ 911 w 1073"/>
                <a:gd name="T15" fmla="*/ 489 h 884"/>
                <a:gd name="T16" fmla="*/ 566 w 1073"/>
                <a:gd name="T17" fmla="*/ 634 h 884"/>
                <a:gd name="T18" fmla="*/ 788 w 1073"/>
                <a:gd name="T19" fmla="*/ 456 h 884"/>
                <a:gd name="T20" fmla="*/ 779 w 1073"/>
                <a:gd name="T21" fmla="*/ 348 h 884"/>
                <a:gd name="T22" fmla="*/ 224 w 1073"/>
                <a:gd name="T23" fmla="*/ 340 h 884"/>
                <a:gd name="T24" fmla="*/ 56 w 1073"/>
                <a:gd name="T25" fmla="*/ 377 h 884"/>
                <a:gd name="T26" fmla="*/ 566 w 1073"/>
                <a:gd name="T27" fmla="*/ 867 h 884"/>
                <a:gd name="T28" fmla="*/ 45 w 1073"/>
                <a:gd name="T29" fmla="*/ 614 h 884"/>
                <a:gd name="T30" fmla="*/ 577 w 1073"/>
                <a:gd name="T31" fmla="*/ 884 h 884"/>
                <a:gd name="T32" fmla="*/ 911 w 1073"/>
                <a:gd name="T33" fmla="*/ 722 h 884"/>
                <a:gd name="T34" fmla="*/ 566 w 1073"/>
                <a:gd name="T35" fmla="*/ 867 h 884"/>
                <a:gd name="T36" fmla="*/ 839 w 1073"/>
                <a:gd name="T37" fmla="*/ 271 h 884"/>
                <a:gd name="T38" fmla="*/ 831 w 1073"/>
                <a:gd name="T39" fmla="*/ 290 h 884"/>
                <a:gd name="T40" fmla="*/ 836 w 1073"/>
                <a:gd name="T41" fmla="*/ 318 h 884"/>
                <a:gd name="T42" fmla="*/ 814 w 1073"/>
                <a:gd name="T43" fmla="*/ 443 h 884"/>
                <a:gd name="T44" fmla="*/ 877 w 1073"/>
                <a:gd name="T45" fmla="*/ 333 h 884"/>
                <a:gd name="T46" fmla="*/ 870 w 1073"/>
                <a:gd name="T47" fmla="*/ 306 h 884"/>
                <a:gd name="T48" fmla="*/ 876 w 1073"/>
                <a:gd name="T49" fmla="*/ 277 h 884"/>
                <a:gd name="T50" fmla="*/ 869 w 1073"/>
                <a:gd name="T51" fmla="*/ 179 h 884"/>
                <a:gd name="T52" fmla="*/ 1067 w 1073"/>
                <a:gd name="T53" fmla="*/ 137 h 884"/>
                <a:gd name="T54" fmla="*/ 608 w 1073"/>
                <a:gd name="T55" fmla="*/ 4 h 884"/>
                <a:gd name="T56" fmla="*/ 325 w 1073"/>
                <a:gd name="T57" fmla="*/ 23 h 884"/>
                <a:gd name="T58" fmla="*/ 9 w 1073"/>
                <a:gd name="T59" fmla="*/ 61 h 884"/>
                <a:gd name="T60" fmla="*/ 377 w 1073"/>
                <a:gd name="T61" fmla="*/ 255 h 884"/>
                <a:gd name="T62" fmla="*/ 817 w 1073"/>
                <a:gd name="T63" fmla="*/ 188 h 884"/>
                <a:gd name="T64" fmla="*/ 494 w 1073"/>
                <a:gd name="T65" fmla="*/ 127 h 884"/>
                <a:gd name="T66" fmla="*/ 829 w 1073"/>
                <a:gd name="T67" fmla="*/ 161 h 884"/>
                <a:gd name="T68" fmla="*/ 756 w 1073"/>
                <a:gd name="T69" fmla="*/ 222 h 884"/>
                <a:gd name="T70" fmla="*/ 248 w 1073"/>
                <a:gd name="T71" fmla="*/ 340 h 884"/>
                <a:gd name="T72" fmla="*/ 367 w 1073"/>
                <a:gd name="T73" fmla="*/ 276 h 884"/>
                <a:gd name="T74" fmla="*/ 756 w 1073"/>
                <a:gd name="T75" fmla="*/ 222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73" h="884">
                  <a:moveTo>
                    <a:pt x="564" y="750"/>
                  </a:moveTo>
                  <a:cubicBezTo>
                    <a:pt x="557" y="722"/>
                    <a:pt x="556" y="694"/>
                    <a:pt x="571" y="667"/>
                  </a:cubicBezTo>
                  <a:lnTo>
                    <a:pt x="42" y="497"/>
                  </a:lnTo>
                  <a:cubicBezTo>
                    <a:pt x="22" y="524"/>
                    <a:pt x="17" y="559"/>
                    <a:pt x="41" y="596"/>
                  </a:cubicBezTo>
                  <a:lnTo>
                    <a:pt x="575" y="767"/>
                  </a:lnTo>
                  <a:lnTo>
                    <a:pt x="912" y="619"/>
                  </a:lnTo>
                  <a:cubicBezTo>
                    <a:pt x="921" y="615"/>
                    <a:pt x="919" y="608"/>
                    <a:pt x="908" y="605"/>
                  </a:cubicBezTo>
                  <a:lnTo>
                    <a:pt x="899" y="602"/>
                  </a:lnTo>
                  <a:lnTo>
                    <a:pt x="564" y="750"/>
                  </a:lnTo>
                  <a:close/>
                  <a:moveTo>
                    <a:pt x="566" y="634"/>
                  </a:moveTo>
                  <a:cubicBezTo>
                    <a:pt x="559" y="606"/>
                    <a:pt x="558" y="578"/>
                    <a:pt x="573" y="551"/>
                  </a:cubicBezTo>
                  <a:lnTo>
                    <a:pt x="45" y="382"/>
                  </a:lnTo>
                  <a:cubicBezTo>
                    <a:pt x="24" y="408"/>
                    <a:pt x="19" y="443"/>
                    <a:pt x="43" y="480"/>
                  </a:cubicBezTo>
                  <a:lnTo>
                    <a:pt x="577" y="651"/>
                  </a:lnTo>
                  <a:lnTo>
                    <a:pt x="914" y="503"/>
                  </a:lnTo>
                  <a:cubicBezTo>
                    <a:pt x="923" y="499"/>
                    <a:pt x="922" y="493"/>
                    <a:pt x="911" y="489"/>
                  </a:cubicBezTo>
                  <a:lnTo>
                    <a:pt x="902" y="486"/>
                  </a:lnTo>
                  <a:lnTo>
                    <a:pt x="566" y="634"/>
                  </a:lnTo>
                  <a:close/>
                  <a:moveTo>
                    <a:pt x="584" y="546"/>
                  </a:moveTo>
                  <a:lnTo>
                    <a:pt x="788" y="456"/>
                  </a:lnTo>
                  <a:lnTo>
                    <a:pt x="803" y="355"/>
                  </a:lnTo>
                  <a:lnTo>
                    <a:pt x="779" y="348"/>
                  </a:lnTo>
                  <a:cubicBezTo>
                    <a:pt x="768" y="432"/>
                    <a:pt x="560" y="438"/>
                    <a:pt x="502" y="438"/>
                  </a:cubicBezTo>
                  <a:cubicBezTo>
                    <a:pt x="442" y="438"/>
                    <a:pt x="224" y="431"/>
                    <a:pt x="224" y="340"/>
                  </a:cubicBezTo>
                  <a:lnTo>
                    <a:pt x="224" y="303"/>
                  </a:lnTo>
                  <a:lnTo>
                    <a:pt x="56" y="377"/>
                  </a:lnTo>
                  <a:lnTo>
                    <a:pt x="584" y="546"/>
                  </a:lnTo>
                  <a:close/>
                  <a:moveTo>
                    <a:pt x="566" y="867"/>
                  </a:moveTo>
                  <a:cubicBezTo>
                    <a:pt x="559" y="839"/>
                    <a:pt x="558" y="810"/>
                    <a:pt x="573" y="783"/>
                  </a:cubicBezTo>
                  <a:lnTo>
                    <a:pt x="45" y="614"/>
                  </a:lnTo>
                  <a:cubicBezTo>
                    <a:pt x="24" y="641"/>
                    <a:pt x="19" y="676"/>
                    <a:pt x="43" y="713"/>
                  </a:cubicBezTo>
                  <a:lnTo>
                    <a:pt x="577" y="884"/>
                  </a:lnTo>
                  <a:lnTo>
                    <a:pt x="914" y="735"/>
                  </a:lnTo>
                  <a:cubicBezTo>
                    <a:pt x="923" y="731"/>
                    <a:pt x="922" y="725"/>
                    <a:pt x="911" y="722"/>
                  </a:cubicBezTo>
                  <a:lnTo>
                    <a:pt x="902" y="719"/>
                  </a:lnTo>
                  <a:lnTo>
                    <a:pt x="566" y="867"/>
                  </a:lnTo>
                  <a:close/>
                  <a:moveTo>
                    <a:pt x="839" y="173"/>
                  </a:moveTo>
                  <a:lnTo>
                    <a:pt x="839" y="271"/>
                  </a:lnTo>
                  <a:cubicBezTo>
                    <a:pt x="836" y="272"/>
                    <a:pt x="832" y="274"/>
                    <a:pt x="832" y="277"/>
                  </a:cubicBezTo>
                  <a:lnTo>
                    <a:pt x="831" y="290"/>
                  </a:lnTo>
                  <a:cubicBezTo>
                    <a:pt x="831" y="298"/>
                    <a:pt x="838" y="301"/>
                    <a:pt x="837" y="307"/>
                  </a:cubicBezTo>
                  <a:lnTo>
                    <a:pt x="836" y="318"/>
                  </a:lnTo>
                  <a:cubicBezTo>
                    <a:pt x="836" y="323"/>
                    <a:pt x="831" y="327"/>
                    <a:pt x="831" y="333"/>
                  </a:cubicBezTo>
                  <a:lnTo>
                    <a:pt x="814" y="443"/>
                  </a:lnTo>
                  <a:cubicBezTo>
                    <a:pt x="821" y="456"/>
                    <a:pt x="886" y="456"/>
                    <a:pt x="894" y="443"/>
                  </a:cubicBezTo>
                  <a:lnTo>
                    <a:pt x="877" y="333"/>
                  </a:lnTo>
                  <a:cubicBezTo>
                    <a:pt x="877" y="327"/>
                    <a:pt x="872" y="323"/>
                    <a:pt x="871" y="318"/>
                  </a:cubicBezTo>
                  <a:lnTo>
                    <a:pt x="870" y="306"/>
                  </a:lnTo>
                  <a:cubicBezTo>
                    <a:pt x="870" y="300"/>
                    <a:pt x="877" y="299"/>
                    <a:pt x="877" y="291"/>
                  </a:cubicBezTo>
                  <a:lnTo>
                    <a:pt x="876" y="277"/>
                  </a:lnTo>
                  <a:cubicBezTo>
                    <a:pt x="876" y="274"/>
                    <a:pt x="872" y="272"/>
                    <a:pt x="869" y="271"/>
                  </a:cubicBezTo>
                  <a:cubicBezTo>
                    <a:pt x="869" y="172"/>
                    <a:pt x="869" y="285"/>
                    <a:pt x="869" y="179"/>
                  </a:cubicBezTo>
                  <a:lnTo>
                    <a:pt x="1066" y="144"/>
                  </a:lnTo>
                  <a:cubicBezTo>
                    <a:pt x="1072" y="143"/>
                    <a:pt x="1073" y="140"/>
                    <a:pt x="1067" y="137"/>
                  </a:cubicBezTo>
                  <a:cubicBezTo>
                    <a:pt x="972" y="110"/>
                    <a:pt x="885" y="84"/>
                    <a:pt x="806" y="61"/>
                  </a:cubicBezTo>
                  <a:cubicBezTo>
                    <a:pt x="735" y="41"/>
                    <a:pt x="669" y="21"/>
                    <a:pt x="608" y="4"/>
                  </a:cubicBezTo>
                  <a:cubicBezTo>
                    <a:pt x="597" y="0"/>
                    <a:pt x="590" y="0"/>
                    <a:pt x="579" y="1"/>
                  </a:cubicBezTo>
                  <a:cubicBezTo>
                    <a:pt x="499" y="8"/>
                    <a:pt x="415" y="15"/>
                    <a:pt x="325" y="23"/>
                  </a:cubicBezTo>
                  <a:cubicBezTo>
                    <a:pt x="227" y="31"/>
                    <a:pt x="122" y="40"/>
                    <a:pt x="10" y="49"/>
                  </a:cubicBezTo>
                  <a:cubicBezTo>
                    <a:pt x="0" y="51"/>
                    <a:pt x="2" y="58"/>
                    <a:pt x="9" y="61"/>
                  </a:cubicBezTo>
                  <a:cubicBezTo>
                    <a:pt x="53" y="84"/>
                    <a:pt x="102" y="110"/>
                    <a:pt x="156" y="138"/>
                  </a:cubicBezTo>
                  <a:cubicBezTo>
                    <a:pt x="222" y="173"/>
                    <a:pt x="295" y="211"/>
                    <a:pt x="377" y="255"/>
                  </a:cubicBezTo>
                  <a:cubicBezTo>
                    <a:pt x="385" y="259"/>
                    <a:pt x="400" y="260"/>
                    <a:pt x="412" y="258"/>
                  </a:cubicBezTo>
                  <a:cubicBezTo>
                    <a:pt x="547" y="235"/>
                    <a:pt x="682" y="211"/>
                    <a:pt x="817" y="188"/>
                  </a:cubicBezTo>
                  <a:cubicBezTo>
                    <a:pt x="817" y="183"/>
                    <a:pt x="815" y="180"/>
                    <a:pt x="809" y="179"/>
                  </a:cubicBezTo>
                  <a:lnTo>
                    <a:pt x="494" y="127"/>
                  </a:lnTo>
                  <a:cubicBezTo>
                    <a:pt x="466" y="123"/>
                    <a:pt x="471" y="103"/>
                    <a:pt x="487" y="106"/>
                  </a:cubicBezTo>
                  <a:lnTo>
                    <a:pt x="829" y="161"/>
                  </a:lnTo>
                  <a:cubicBezTo>
                    <a:pt x="835" y="162"/>
                    <a:pt x="839" y="167"/>
                    <a:pt x="839" y="173"/>
                  </a:cubicBezTo>
                  <a:close/>
                  <a:moveTo>
                    <a:pt x="756" y="222"/>
                  </a:moveTo>
                  <a:lnTo>
                    <a:pt x="756" y="340"/>
                  </a:lnTo>
                  <a:cubicBezTo>
                    <a:pt x="756" y="439"/>
                    <a:pt x="248" y="439"/>
                    <a:pt x="248" y="340"/>
                  </a:cubicBezTo>
                  <a:lnTo>
                    <a:pt x="248" y="213"/>
                  </a:lnTo>
                  <a:cubicBezTo>
                    <a:pt x="287" y="234"/>
                    <a:pt x="327" y="255"/>
                    <a:pt x="367" y="276"/>
                  </a:cubicBezTo>
                  <a:cubicBezTo>
                    <a:pt x="380" y="283"/>
                    <a:pt x="401" y="284"/>
                    <a:pt x="416" y="281"/>
                  </a:cubicBezTo>
                  <a:cubicBezTo>
                    <a:pt x="529" y="261"/>
                    <a:pt x="642" y="242"/>
                    <a:pt x="756" y="222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653208" y="225610"/>
            <a:ext cx="3232801" cy="874255"/>
            <a:chOff x="8653208" y="225610"/>
            <a:chExt cx="3232801" cy="87425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3208" y="225610"/>
              <a:ext cx="872352" cy="87425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1949" y="355596"/>
              <a:ext cx="2214060" cy="5763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WVmMGU2MTY5NTJmNmEwMDg0ODE1YTJmZDczNDExOG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4250</Words>
  <Application>WPS 演示</Application>
  <PresentationFormat>宽屏</PresentationFormat>
  <Paragraphs>287</Paragraphs>
  <Slides>21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宋体</vt:lpstr>
      <vt:lpstr>Wingdings</vt:lpstr>
      <vt:lpstr>黑体</vt:lpstr>
      <vt:lpstr>等线</vt:lpstr>
      <vt:lpstr>Cambria Math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拆碎糖果屋</cp:lastModifiedBy>
  <cp:revision>1680</cp:revision>
  <dcterms:created xsi:type="dcterms:W3CDTF">2021-01-31T05:38:00Z</dcterms:created>
  <dcterms:modified xsi:type="dcterms:W3CDTF">2026-06-13T12:20:33Z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D847D2290275408BAC8C266CB9B4DD52_13</vt:lpwstr>
  </property>
</Properties>
</file>